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2" r:id="rId2"/>
    <p:sldMasterId id="2147483767" r:id="rId3"/>
    <p:sldMasterId id="2147483823" r:id="rId4"/>
  </p:sldMasterIdLst>
  <p:notesMasterIdLst>
    <p:notesMasterId r:id="rId72"/>
  </p:notesMasterIdLst>
  <p:handoutMasterIdLst>
    <p:handoutMasterId r:id="rId73"/>
  </p:handoutMasterIdLst>
  <p:sldIdLst>
    <p:sldId id="579" r:id="rId5"/>
    <p:sldId id="265" r:id="rId6"/>
    <p:sldId id="574" r:id="rId7"/>
    <p:sldId id="627" r:id="rId8"/>
    <p:sldId id="645" r:id="rId9"/>
    <p:sldId id="508" r:id="rId10"/>
    <p:sldId id="509" r:id="rId11"/>
    <p:sldId id="510" r:id="rId12"/>
    <p:sldId id="511" r:id="rId13"/>
    <p:sldId id="546" r:id="rId14"/>
    <p:sldId id="547" r:id="rId15"/>
    <p:sldId id="566" r:id="rId16"/>
    <p:sldId id="553" r:id="rId17"/>
    <p:sldId id="628" r:id="rId18"/>
    <p:sldId id="571" r:id="rId19"/>
    <p:sldId id="591" r:id="rId20"/>
    <p:sldId id="598" r:id="rId21"/>
    <p:sldId id="592" r:id="rId22"/>
    <p:sldId id="593" r:id="rId23"/>
    <p:sldId id="594" r:id="rId24"/>
    <p:sldId id="681" r:id="rId25"/>
    <p:sldId id="595" r:id="rId26"/>
    <p:sldId id="596" r:id="rId27"/>
    <p:sldId id="597" r:id="rId28"/>
    <p:sldId id="600" r:id="rId29"/>
    <p:sldId id="599" r:id="rId30"/>
    <p:sldId id="612" r:id="rId31"/>
    <p:sldId id="604" r:id="rId32"/>
    <p:sldId id="647" r:id="rId33"/>
    <p:sldId id="606" r:id="rId34"/>
    <p:sldId id="586" r:id="rId35"/>
    <p:sldId id="646" r:id="rId36"/>
    <p:sldId id="682" r:id="rId37"/>
    <p:sldId id="617" r:id="rId38"/>
    <p:sldId id="618" r:id="rId39"/>
    <p:sldId id="620" r:id="rId40"/>
    <p:sldId id="622" r:id="rId41"/>
    <p:sldId id="623" r:id="rId42"/>
    <p:sldId id="624" r:id="rId43"/>
    <p:sldId id="670" r:id="rId44"/>
    <p:sldId id="671" r:id="rId45"/>
    <p:sldId id="672" r:id="rId46"/>
    <p:sldId id="673" r:id="rId47"/>
    <p:sldId id="674" r:id="rId48"/>
    <p:sldId id="675" r:id="rId49"/>
    <p:sldId id="676" r:id="rId50"/>
    <p:sldId id="677" r:id="rId51"/>
    <p:sldId id="678" r:id="rId52"/>
    <p:sldId id="679" r:id="rId53"/>
    <p:sldId id="680" r:id="rId54"/>
    <p:sldId id="649" r:id="rId55"/>
    <p:sldId id="650" r:id="rId56"/>
    <p:sldId id="648" r:id="rId57"/>
    <p:sldId id="655" r:id="rId58"/>
    <p:sldId id="657" r:id="rId59"/>
    <p:sldId id="658" r:id="rId60"/>
    <p:sldId id="659" r:id="rId61"/>
    <p:sldId id="661" r:id="rId62"/>
    <p:sldId id="651" r:id="rId63"/>
    <p:sldId id="653" r:id="rId64"/>
    <p:sldId id="664" r:id="rId65"/>
    <p:sldId id="663" r:id="rId66"/>
    <p:sldId id="667" r:id="rId67"/>
    <p:sldId id="666" r:id="rId68"/>
    <p:sldId id="665" r:id="rId69"/>
    <p:sldId id="668" r:id="rId70"/>
    <p:sldId id="669" r:id="rId71"/>
  </p:sldIdLst>
  <p:sldSz cx="9144000" cy="6858000" type="screen4x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F61"/>
    <a:srgbClr val="708090"/>
    <a:srgbClr val="2E343B"/>
    <a:srgbClr val="A5A5A5"/>
    <a:srgbClr val="507392"/>
    <a:srgbClr val="33A9AF"/>
    <a:srgbClr val="C25252"/>
    <a:srgbClr val="DDD937"/>
    <a:srgbClr val="3C59D4"/>
    <a:srgbClr val="98B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41" autoAdjust="0"/>
    <p:restoredTop sz="92139" autoAdjust="0"/>
  </p:normalViewPr>
  <p:slideViewPr>
    <p:cSldViewPr snapToGrid="0">
      <p:cViewPr>
        <p:scale>
          <a:sx n="90" d="100"/>
          <a:sy n="90" d="100"/>
        </p:scale>
        <p:origin x="528" y="48"/>
      </p:cViewPr>
      <p:guideLst>
        <p:guide orient="horz" pos="2160"/>
        <p:guide pos="2880"/>
      </p:guideLst>
    </p:cSldViewPr>
  </p:slideViewPr>
  <p:outlineViewPr>
    <p:cViewPr>
      <p:scale>
        <a:sx n="33" d="100"/>
        <a:sy n="33" d="100"/>
      </p:scale>
      <p:origin x="0" y="-7416"/>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97" d="100"/>
          <a:sy n="97" d="100"/>
        </p:scale>
        <p:origin x="368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1"/>
            <c:bubble3D val="0"/>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0000" dist="23000" dir="5400000" rotWithShape="0">
                  <a:srgbClr val="000000">
                    <a:alpha val="35000"/>
                  </a:srgbClr>
                </a:outerShdw>
              </a:effectLst>
              <a:sp3d/>
            </c:spPr>
          </c:dPt>
          <c:dPt>
            <c:idx val="2"/>
            <c:bubble3D val="0"/>
            <c: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40000" dist="23000" dir="5400000" rotWithShape="0">
                  <a:srgbClr val="000000">
                    <a:alpha val="35000"/>
                  </a:srgbClr>
                </a:outerShdw>
              </a:effectLst>
              <a:sp3d/>
            </c:spPr>
          </c:dPt>
          <c:cat>
            <c:strRef>
              <c:f>Sheet1!$A$2:$A$4</c:f>
              <c:strCache>
                <c:ptCount val="3"/>
                <c:pt idx="0">
                  <c:v>Same</c:v>
                </c:pt>
                <c:pt idx="1">
                  <c:v>Better</c:v>
                </c:pt>
                <c:pt idx="2">
                  <c:v>Worse</c:v>
                </c:pt>
              </c:strCache>
            </c:strRef>
          </c:cat>
          <c:val>
            <c:numRef>
              <c:f>Sheet1!$B$2:$B$4</c:f>
              <c:numCache>
                <c:formatCode>0%</c:formatCode>
                <c:ptCount val="3"/>
                <c:pt idx="0">
                  <c:v>0.5</c:v>
                </c:pt>
                <c:pt idx="1">
                  <c:v>0.35</c:v>
                </c:pt>
                <c:pt idx="2">
                  <c:v>0.15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t>Traditional</a:t>
            </a:r>
            <a:r>
              <a:rPr lang="en-US" b="1" baseline="0" dirty="0" smtClean="0"/>
              <a:t> vs. </a:t>
            </a:r>
            <a:r>
              <a:rPr lang="en-US" b="1" baseline="0" smtClean="0"/>
              <a:t>No Textbook Cost-Degree </a:t>
            </a:r>
            <a:r>
              <a:rPr lang="en-US" b="1" baseline="0" dirty="0" smtClean="0"/>
              <a:t>at Housatonic CC</a:t>
            </a:r>
            <a:endParaRPr lang="en-US"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Tuition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Textbooks</c:v>
                </c:pt>
                <c:pt idx="1">
                  <c:v>OER</c:v>
                </c:pt>
              </c:strCache>
            </c:strRef>
          </c:cat>
          <c:val>
            <c:numRef>
              <c:f>Sheet1!$B$2:$B$3</c:f>
              <c:numCache>
                <c:formatCode>"$"#,##0_);[Red]\("$"#,##0\)</c:formatCode>
                <c:ptCount val="2"/>
                <c:pt idx="0">
                  <c:v>3600.0</c:v>
                </c:pt>
                <c:pt idx="1">
                  <c:v>3600.0</c:v>
                </c:pt>
              </c:numCache>
            </c:numRef>
          </c:val>
        </c:ser>
        <c:ser>
          <c:idx val="1"/>
          <c:order val="1"/>
          <c:tx>
            <c:strRef>
              <c:f>Sheet1!$C$1</c:f>
              <c:strCache>
                <c:ptCount val="1"/>
                <c:pt idx="0">
                  <c:v>Fees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Textbooks</c:v>
                </c:pt>
                <c:pt idx="1">
                  <c:v>OER</c:v>
                </c:pt>
              </c:strCache>
            </c:strRef>
          </c:cat>
          <c:val>
            <c:numRef>
              <c:f>Sheet1!$C$2:$C$3</c:f>
              <c:numCache>
                <c:formatCode>"$"#,##0_);[Red]\("$"#,##0\)</c:formatCode>
                <c:ptCount val="2"/>
                <c:pt idx="0">
                  <c:v>432.0</c:v>
                </c:pt>
                <c:pt idx="1">
                  <c:v>442.0</c:v>
                </c:pt>
              </c:numCache>
            </c:numRef>
          </c:val>
        </c:ser>
        <c:ser>
          <c:idx val="2"/>
          <c:order val="2"/>
          <c:tx>
            <c:strRef>
              <c:f>Sheet1!$D$1</c:f>
              <c:strCache>
                <c:ptCount val="1"/>
                <c:pt idx="0">
                  <c:v>Textbooks</c:v>
                </c:pt>
              </c:strCache>
            </c:strRef>
          </c:tx>
          <c:spPr>
            <a:solidFill>
              <a:schemeClr val="accent3"/>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Textbooks</c:v>
                </c:pt>
                <c:pt idx="1">
                  <c:v>OER</c:v>
                </c:pt>
              </c:strCache>
            </c:strRef>
          </c:cat>
          <c:val>
            <c:numRef>
              <c:f>Sheet1!$D$2:$D$3</c:f>
              <c:numCache>
                <c:formatCode>General</c:formatCode>
                <c:ptCount val="2"/>
                <c:pt idx="0" formatCode="&quot;$&quot;#,##0_);[Red]\(&quot;$&quot;#,##0\)">
                  <c:v>1200.0</c:v>
                </c:pt>
                <c:pt idx="1">
                  <c:v>0.0</c:v>
                </c:pt>
              </c:numCache>
            </c:numRef>
          </c:val>
        </c:ser>
        <c:ser>
          <c:idx val="3"/>
          <c:order val="3"/>
          <c:tx>
            <c:strRef>
              <c:f>Sheet1!$E$1</c:f>
              <c:strCache>
                <c:ptCount val="1"/>
                <c:pt idx="0">
                  <c:v>Column1</c:v>
                </c:pt>
              </c:strCache>
            </c:strRef>
          </c:tx>
          <c:spPr>
            <a:solidFill>
              <a:schemeClr val="accent4"/>
            </a:solidFill>
            <a:ln>
              <a:noFill/>
            </a:ln>
            <a:effectLst/>
          </c:spPr>
          <c:invertIfNegative val="0"/>
          <c:cat>
            <c:strRef>
              <c:f>Sheet1!$A$2:$A$3</c:f>
              <c:strCache>
                <c:ptCount val="2"/>
                <c:pt idx="0">
                  <c:v>Textbooks</c:v>
                </c:pt>
                <c:pt idx="1">
                  <c:v>OER</c:v>
                </c:pt>
              </c:strCache>
            </c:strRef>
          </c:cat>
          <c:val>
            <c:numRef>
              <c:f>Sheet1!$E$2:$E$3</c:f>
              <c:numCache>
                <c:formatCode>General</c:formatCode>
                <c:ptCount val="2"/>
              </c:numCache>
            </c:numRef>
          </c:val>
        </c:ser>
        <c:dLbls>
          <c:showLegendKey val="0"/>
          <c:showVal val="0"/>
          <c:showCatName val="0"/>
          <c:showSerName val="0"/>
          <c:showPercent val="0"/>
          <c:showBubbleSize val="0"/>
        </c:dLbls>
        <c:gapWidth val="150"/>
        <c:overlap val="100"/>
        <c:axId val="1067705952"/>
        <c:axId val="1068055008"/>
      </c:barChart>
      <c:catAx>
        <c:axId val="10677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8055008"/>
        <c:crosses val="autoZero"/>
        <c:auto val="1"/>
        <c:lblAlgn val="ctr"/>
        <c:lblOffset val="100"/>
        <c:noMultiLvlLbl val="0"/>
      </c:catAx>
      <c:valAx>
        <c:axId val="10680550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705952"/>
        <c:crosses val="autoZero"/>
        <c:crossBetween val="between"/>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chemeClr val="tx2">
                  <a:lumMod val="50000"/>
                </a:schemeClr>
              </a:solidFill>
            </c:spPr>
          </c:dPt>
          <c:dPt>
            <c:idx val="1"/>
            <c:bubble3D val="0"/>
            <c:spPr>
              <a:solidFill>
                <a:schemeClr val="tx2"/>
              </a:solidFill>
            </c:spPr>
          </c:dPt>
          <c:dPt>
            <c:idx val="2"/>
            <c:bubble3D val="0"/>
            <c:spPr>
              <a:solidFill>
                <a:schemeClr val="tx2">
                  <a:lumMod val="60000"/>
                  <a:lumOff val="40000"/>
                </a:schemeClr>
              </a:solidFill>
            </c:spPr>
          </c:dPt>
          <c:cat>
            <c:strRef>
              <c:f>Sheet1!$A$2:$A$4</c:f>
              <c:strCache>
                <c:ptCount val="3"/>
                <c:pt idx="0">
                  <c:v>Design</c:v>
                </c:pt>
                <c:pt idx="1">
                  <c:v>Platform</c:v>
                </c:pt>
                <c:pt idx="2">
                  <c:v>Content</c:v>
                </c:pt>
              </c:strCache>
            </c:strRef>
          </c:cat>
          <c:val>
            <c:numRef>
              <c:f>Sheet1!$B$2:$B$4</c:f>
              <c:numCache>
                <c:formatCode>General</c:formatCode>
                <c:ptCount val="3"/>
                <c:pt idx="0">
                  <c:v>40.0</c:v>
                </c:pt>
                <c:pt idx="1">
                  <c:v>30.0</c:v>
                </c:pt>
                <c:pt idx="2">
                  <c:v>30.0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24A0C-E316-4D53-9F43-3E5415EACD4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48C605BF-2761-48F6-9829-060FD898DB5D}">
      <dgm:prSet phldrT="[Text]"/>
      <dgm:spPr/>
      <dgm:t>
        <a:bodyPr/>
        <a:lstStyle/>
        <a:p>
          <a:r>
            <a:rPr lang="en-US" dirty="0" smtClean="0">
              <a:latin typeface="+mn-lt"/>
            </a:rPr>
            <a:t>Reuse</a:t>
          </a:r>
          <a:endParaRPr lang="en-US" dirty="0">
            <a:latin typeface="+mn-lt"/>
          </a:endParaRPr>
        </a:p>
      </dgm:t>
    </dgm:pt>
    <dgm:pt modelId="{42E4D033-60CC-4FA4-BBAC-EA5C4A277422}" type="parTrans" cxnId="{8D5D7CDA-BF4E-4289-8BD1-F50E332F6951}">
      <dgm:prSet/>
      <dgm:spPr/>
      <dgm:t>
        <a:bodyPr/>
        <a:lstStyle/>
        <a:p>
          <a:endParaRPr lang="en-US">
            <a:latin typeface="Helvetica Neue Light"/>
          </a:endParaRPr>
        </a:p>
      </dgm:t>
    </dgm:pt>
    <dgm:pt modelId="{F50E46B8-F113-4BA3-BD44-B45D0FB87B15}" type="sibTrans" cxnId="{8D5D7CDA-BF4E-4289-8BD1-F50E332F6951}">
      <dgm:prSet/>
      <dgm:spPr/>
      <dgm:t>
        <a:bodyPr/>
        <a:lstStyle/>
        <a:p>
          <a:endParaRPr lang="en-US">
            <a:latin typeface="Helvetica Neue Light"/>
          </a:endParaRPr>
        </a:p>
      </dgm:t>
    </dgm:pt>
    <dgm:pt modelId="{80179223-91BD-45D8-8F33-A9C096F8B081}">
      <dgm:prSet phldrT="[Text]"/>
      <dgm:spPr/>
      <dgm:t>
        <a:bodyPr/>
        <a:lstStyle/>
        <a:p>
          <a:r>
            <a:rPr lang="en-US" b="0" i="0" dirty="0" smtClean="0">
              <a:latin typeface="+mn-lt"/>
            </a:rPr>
            <a:t> Use in a wide range of ways</a:t>
          </a:r>
          <a:endParaRPr lang="en-US" dirty="0">
            <a:latin typeface="+mn-lt"/>
          </a:endParaRPr>
        </a:p>
      </dgm:t>
    </dgm:pt>
    <dgm:pt modelId="{2A50688D-89E6-46DC-8AAD-CC31098E430C}" type="parTrans" cxnId="{35E17AF4-D770-4F10-B4DA-4EBF61AD8FE4}">
      <dgm:prSet/>
      <dgm:spPr/>
      <dgm:t>
        <a:bodyPr/>
        <a:lstStyle/>
        <a:p>
          <a:endParaRPr lang="en-US">
            <a:latin typeface="Helvetica Neue Light"/>
          </a:endParaRPr>
        </a:p>
      </dgm:t>
    </dgm:pt>
    <dgm:pt modelId="{17FE0919-CC55-4E28-B4FC-B5D94E0D5B24}" type="sibTrans" cxnId="{35E17AF4-D770-4F10-B4DA-4EBF61AD8FE4}">
      <dgm:prSet/>
      <dgm:spPr/>
      <dgm:t>
        <a:bodyPr/>
        <a:lstStyle/>
        <a:p>
          <a:endParaRPr lang="en-US">
            <a:latin typeface="Helvetica Neue Light"/>
          </a:endParaRPr>
        </a:p>
      </dgm:t>
    </dgm:pt>
    <dgm:pt modelId="{DDFFD8A5-FF62-4C74-B2FA-8D1EC67E887D}">
      <dgm:prSet phldrT="[Text]"/>
      <dgm:spPr/>
      <dgm:t>
        <a:bodyPr/>
        <a:lstStyle/>
        <a:p>
          <a:r>
            <a:rPr lang="en-US" dirty="0" smtClean="0">
              <a:latin typeface="+mn-lt"/>
            </a:rPr>
            <a:t>Revise</a:t>
          </a:r>
          <a:endParaRPr lang="en-US" dirty="0">
            <a:latin typeface="+mn-lt"/>
          </a:endParaRPr>
        </a:p>
      </dgm:t>
    </dgm:pt>
    <dgm:pt modelId="{6E2FC8A8-7CB1-4571-B999-4BFE53A92BBC}" type="parTrans" cxnId="{4860ACFF-4E04-44CA-824F-D08CDCBA6590}">
      <dgm:prSet/>
      <dgm:spPr/>
      <dgm:t>
        <a:bodyPr/>
        <a:lstStyle/>
        <a:p>
          <a:endParaRPr lang="en-US">
            <a:latin typeface="Helvetica Neue Light"/>
          </a:endParaRPr>
        </a:p>
      </dgm:t>
    </dgm:pt>
    <dgm:pt modelId="{5912D003-1D93-4228-B93E-767B5C4342FE}" type="sibTrans" cxnId="{4860ACFF-4E04-44CA-824F-D08CDCBA6590}">
      <dgm:prSet/>
      <dgm:spPr/>
      <dgm:t>
        <a:bodyPr/>
        <a:lstStyle/>
        <a:p>
          <a:endParaRPr lang="en-US">
            <a:latin typeface="Helvetica Neue Light"/>
          </a:endParaRPr>
        </a:p>
      </dgm:t>
    </dgm:pt>
    <dgm:pt modelId="{11318BFA-5FD8-4444-8862-D47E3B6F0F19}">
      <dgm:prSet phldrT="[Text]"/>
      <dgm:spPr/>
      <dgm:t>
        <a:bodyPr/>
        <a:lstStyle/>
        <a:p>
          <a:r>
            <a:rPr lang="en-US" b="0" i="0" dirty="0" smtClean="0">
              <a:latin typeface="+mn-lt"/>
            </a:rPr>
            <a:t> Adapt, modify, and improve</a:t>
          </a:r>
          <a:endParaRPr lang="en-US" dirty="0">
            <a:latin typeface="+mn-lt"/>
          </a:endParaRPr>
        </a:p>
      </dgm:t>
    </dgm:pt>
    <dgm:pt modelId="{C43D653E-4460-4B2B-901B-18B0FEFB14AE}" type="parTrans" cxnId="{1B57B67B-6E16-4081-B52C-B9AEB3EDB09D}">
      <dgm:prSet/>
      <dgm:spPr/>
      <dgm:t>
        <a:bodyPr/>
        <a:lstStyle/>
        <a:p>
          <a:endParaRPr lang="en-US">
            <a:latin typeface="Helvetica Neue Light"/>
          </a:endParaRPr>
        </a:p>
      </dgm:t>
    </dgm:pt>
    <dgm:pt modelId="{71F9368E-96F6-4E21-9DE9-10C7A74BA0A5}" type="sibTrans" cxnId="{1B57B67B-6E16-4081-B52C-B9AEB3EDB09D}">
      <dgm:prSet/>
      <dgm:spPr/>
      <dgm:t>
        <a:bodyPr/>
        <a:lstStyle/>
        <a:p>
          <a:endParaRPr lang="en-US">
            <a:latin typeface="Helvetica Neue Light"/>
          </a:endParaRPr>
        </a:p>
      </dgm:t>
    </dgm:pt>
    <dgm:pt modelId="{4182E4A9-601F-47C6-B6EC-3DFF505F0FC4}">
      <dgm:prSet phldrT="[Text]"/>
      <dgm:spPr/>
      <dgm:t>
        <a:bodyPr/>
        <a:lstStyle/>
        <a:p>
          <a:r>
            <a:rPr lang="en-US" dirty="0" smtClean="0">
              <a:latin typeface="+mn-lt"/>
            </a:rPr>
            <a:t>Remix</a:t>
          </a:r>
          <a:endParaRPr lang="en-US" dirty="0">
            <a:latin typeface="+mn-lt"/>
          </a:endParaRPr>
        </a:p>
      </dgm:t>
    </dgm:pt>
    <dgm:pt modelId="{0A70E7EF-26D7-4F14-85EF-A132843D0DE2}" type="parTrans" cxnId="{EBA92BAF-BE34-4D19-852A-36DDE0F4B85F}">
      <dgm:prSet/>
      <dgm:spPr/>
      <dgm:t>
        <a:bodyPr/>
        <a:lstStyle/>
        <a:p>
          <a:endParaRPr lang="en-US">
            <a:latin typeface="Helvetica Neue Light"/>
          </a:endParaRPr>
        </a:p>
      </dgm:t>
    </dgm:pt>
    <dgm:pt modelId="{682ADFE1-03B2-43A4-AF74-EEC83C676A9E}" type="sibTrans" cxnId="{EBA92BAF-BE34-4D19-852A-36DDE0F4B85F}">
      <dgm:prSet/>
      <dgm:spPr/>
      <dgm:t>
        <a:bodyPr/>
        <a:lstStyle/>
        <a:p>
          <a:endParaRPr lang="en-US">
            <a:latin typeface="Helvetica Neue Light"/>
          </a:endParaRPr>
        </a:p>
      </dgm:t>
    </dgm:pt>
    <dgm:pt modelId="{ED4728F0-B3DC-430A-8675-B776C3D74030}">
      <dgm:prSet phldrT="[Text]"/>
      <dgm:spPr/>
      <dgm:t>
        <a:bodyPr/>
        <a:lstStyle/>
        <a:p>
          <a:r>
            <a:rPr lang="en-US" b="0" i="0" dirty="0" smtClean="0">
              <a:latin typeface="+mn-lt"/>
            </a:rPr>
            <a:t> Share with others</a:t>
          </a:r>
          <a:endParaRPr lang="en-US" dirty="0">
            <a:latin typeface="+mn-lt"/>
          </a:endParaRPr>
        </a:p>
      </dgm:t>
    </dgm:pt>
    <dgm:pt modelId="{4AB13548-3771-4E17-A62A-8D16C4583AC3}" type="parTrans" cxnId="{DF5687FB-BEFA-41B7-AE4F-C6B4CFA1CDEC}">
      <dgm:prSet/>
      <dgm:spPr/>
      <dgm:t>
        <a:bodyPr/>
        <a:lstStyle/>
        <a:p>
          <a:endParaRPr lang="en-US">
            <a:latin typeface="Helvetica Neue Light"/>
          </a:endParaRPr>
        </a:p>
      </dgm:t>
    </dgm:pt>
    <dgm:pt modelId="{B32C24AF-A32F-4B8D-986A-972033860BFE}" type="sibTrans" cxnId="{DF5687FB-BEFA-41B7-AE4F-C6B4CFA1CDEC}">
      <dgm:prSet/>
      <dgm:spPr/>
      <dgm:t>
        <a:bodyPr/>
        <a:lstStyle/>
        <a:p>
          <a:endParaRPr lang="en-US">
            <a:latin typeface="Helvetica Neue Light"/>
          </a:endParaRPr>
        </a:p>
      </dgm:t>
    </dgm:pt>
    <dgm:pt modelId="{B00587D3-F31E-44DF-9A25-95A8CC516C0A}">
      <dgm:prSet phldrT="[Text]"/>
      <dgm:spPr/>
      <dgm:t>
        <a:bodyPr/>
        <a:lstStyle/>
        <a:p>
          <a:r>
            <a:rPr lang="en-US" b="0" i="0" dirty="0" smtClean="0">
              <a:latin typeface="+mn-lt"/>
            </a:rPr>
            <a:t> Combine two or more</a:t>
          </a:r>
          <a:endParaRPr lang="en-US" dirty="0">
            <a:latin typeface="+mn-lt"/>
          </a:endParaRPr>
        </a:p>
      </dgm:t>
    </dgm:pt>
    <dgm:pt modelId="{7D00066B-C59A-43E6-BF1D-59A69F87FBE1}" type="parTrans" cxnId="{3F1F8063-8E7E-4FAA-B6FF-8016335E9FEA}">
      <dgm:prSet/>
      <dgm:spPr/>
      <dgm:t>
        <a:bodyPr/>
        <a:lstStyle/>
        <a:p>
          <a:endParaRPr lang="en-US">
            <a:latin typeface="Helvetica Neue Light"/>
          </a:endParaRPr>
        </a:p>
      </dgm:t>
    </dgm:pt>
    <dgm:pt modelId="{7B8C7D6C-A7DC-4C3D-A282-FA6C0BB46DCF}" type="sibTrans" cxnId="{3F1F8063-8E7E-4FAA-B6FF-8016335E9FEA}">
      <dgm:prSet/>
      <dgm:spPr/>
      <dgm:t>
        <a:bodyPr/>
        <a:lstStyle/>
        <a:p>
          <a:endParaRPr lang="en-US">
            <a:latin typeface="Helvetica Neue Light"/>
          </a:endParaRPr>
        </a:p>
      </dgm:t>
    </dgm:pt>
    <dgm:pt modelId="{F532A158-95C0-40F1-92EE-971F234A1A77}">
      <dgm:prSet phldrT="[Text]"/>
      <dgm:spPr/>
      <dgm:t>
        <a:bodyPr/>
        <a:lstStyle/>
        <a:p>
          <a:r>
            <a:rPr lang="en-US" dirty="0" smtClean="0">
              <a:latin typeface="+mn-lt"/>
            </a:rPr>
            <a:t>Redistribute</a:t>
          </a:r>
          <a:endParaRPr lang="en-US" dirty="0">
            <a:latin typeface="+mn-lt"/>
          </a:endParaRPr>
        </a:p>
      </dgm:t>
    </dgm:pt>
    <dgm:pt modelId="{9B95F59B-7915-4745-89AF-27464E98EA27}" type="parTrans" cxnId="{40C2534D-6415-4424-B43D-2B9D8CE156D3}">
      <dgm:prSet/>
      <dgm:spPr/>
      <dgm:t>
        <a:bodyPr/>
        <a:lstStyle/>
        <a:p>
          <a:endParaRPr lang="en-US">
            <a:latin typeface="Helvetica Neue Light"/>
          </a:endParaRPr>
        </a:p>
      </dgm:t>
    </dgm:pt>
    <dgm:pt modelId="{E6FA1601-AED8-48B8-A819-8E9877F9E00B}" type="sibTrans" cxnId="{40C2534D-6415-4424-B43D-2B9D8CE156D3}">
      <dgm:prSet/>
      <dgm:spPr/>
      <dgm:t>
        <a:bodyPr/>
        <a:lstStyle/>
        <a:p>
          <a:endParaRPr lang="en-US">
            <a:latin typeface="Helvetica Neue Light"/>
          </a:endParaRPr>
        </a:p>
      </dgm:t>
    </dgm:pt>
    <dgm:pt modelId="{FB643B19-8F90-084A-BBC4-041C9E884D9D}">
      <dgm:prSet phldrT="[Text]"/>
      <dgm:spPr/>
      <dgm:t>
        <a:bodyPr/>
        <a:lstStyle/>
        <a:p>
          <a:r>
            <a:rPr lang="en-US" dirty="0" smtClean="0">
              <a:latin typeface="+mn-lt"/>
            </a:rPr>
            <a:t>Retain</a:t>
          </a:r>
          <a:endParaRPr lang="en-US" dirty="0">
            <a:latin typeface="+mn-lt"/>
          </a:endParaRPr>
        </a:p>
      </dgm:t>
    </dgm:pt>
    <dgm:pt modelId="{6A1E3B43-53F8-FA46-8208-7BFEFCE9D912}" type="parTrans" cxnId="{10C45EC1-0B16-5648-B85F-173040820288}">
      <dgm:prSet/>
      <dgm:spPr/>
      <dgm:t>
        <a:bodyPr/>
        <a:lstStyle/>
        <a:p>
          <a:endParaRPr lang="en-US"/>
        </a:p>
      </dgm:t>
    </dgm:pt>
    <dgm:pt modelId="{77FD3F34-4D0C-D84D-9194-1E6BEDDC2B09}" type="sibTrans" cxnId="{10C45EC1-0B16-5648-B85F-173040820288}">
      <dgm:prSet/>
      <dgm:spPr/>
      <dgm:t>
        <a:bodyPr/>
        <a:lstStyle/>
        <a:p>
          <a:endParaRPr lang="en-US"/>
        </a:p>
      </dgm:t>
    </dgm:pt>
    <dgm:pt modelId="{EAB9F8B6-A1B4-7F4E-A501-AF1B273025EB}">
      <dgm:prSet phldrT="[Text]"/>
      <dgm:spPr/>
      <dgm:t>
        <a:bodyPr/>
        <a:lstStyle/>
        <a:p>
          <a:r>
            <a:rPr lang="en-US" dirty="0" smtClean="0">
              <a:latin typeface="+mn-lt"/>
            </a:rPr>
            <a:t> Make and own a copy</a:t>
          </a:r>
          <a:endParaRPr lang="en-US" dirty="0">
            <a:latin typeface="+mn-lt"/>
          </a:endParaRPr>
        </a:p>
      </dgm:t>
    </dgm:pt>
    <dgm:pt modelId="{EA229B86-FE48-5A4A-9FD0-045386331B1E}" type="parTrans" cxnId="{5A5796FB-F418-CF4B-850E-D8A9B7729E1B}">
      <dgm:prSet/>
      <dgm:spPr/>
      <dgm:t>
        <a:bodyPr/>
        <a:lstStyle/>
        <a:p>
          <a:endParaRPr lang="en-US"/>
        </a:p>
      </dgm:t>
    </dgm:pt>
    <dgm:pt modelId="{5128CF43-7DA0-494D-B745-FE7B74D5D7C8}" type="sibTrans" cxnId="{5A5796FB-F418-CF4B-850E-D8A9B7729E1B}">
      <dgm:prSet/>
      <dgm:spPr/>
      <dgm:t>
        <a:bodyPr/>
        <a:lstStyle/>
        <a:p>
          <a:endParaRPr lang="en-US"/>
        </a:p>
      </dgm:t>
    </dgm:pt>
    <dgm:pt modelId="{B6D399E0-B0F2-4DBA-9103-B31DD47771DD}" type="pres">
      <dgm:prSet presAssocID="{E5424A0C-E316-4D53-9F43-3E5415EACD4C}" presName="Name0" presStyleCnt="0">
        <dgm:presLayoutVars>
          <dgm:dir/>
          <dgm:animLvl val="lvl"/>
          <dgm:resizeHandles val="exact"/>
        </dgm:presLayoutVars>
      </dgm:prSet>
      <dgm:spPr/>
      <dgm:t>
        <a:bodyPr/>
        <a:lstStyle/>
        <a:p>
          <a:endParaRPr lang="en-US"/>
        </a:p>
      </dgm:t>
    </dgm:pt>
    <dgm:pt modelId="{0A5B442C-0A67-9F46-8B62-B9F031A85758}" type="pres">
      <dgm:prSet presAssocID="{FB643B19-8F90-084A-BBC4-041C9E884D9D}" presName="linNode" presStyleCnt="0"/>
      <dgm:spPr/>
    </dgm:pt>
    <dgm:pt modelId="{CD33D02C-0491-2949-B6A6-B0918A915810}" type="pres">
      <dgm:prSet presAssocID="{FB643B19-8F90-084A-BBC4-041C9E884D9D}" presName="parentText" presStyleLbl="node1" presStyleIdx="0" presStyleCnt="5">
        <dgm:presLayoutVars>
          <dgm:chMax val="1"/>
          <dgm:bulletEnabled val="1"/>
        </dgm:presLayoutVars>
      </dgm:prSet>
      <dgm:spPr/>
      <dgm:t>
        <a:bodyPr/>
        <a:lstStyle/>
        <a:p>
          <a:endParaRPr lang="en-US"/>
        </a:p>
      </dgm:t>
    </dgm:pt>
    <dgm:pt modelId="{776CA6CF-DCDB-5C4C-B5EE-E844DFB5A6C1}" type="pres">
      <dgm:prSet presAssocID="{FB643B19-8F90-084A-BBC4-041C9E884D9D}" presName="descendantText" presStyleLbl="alignAccFollowNode1" presStyleIdx="0" presStyleCnt="5">
        <dgm:presLayoutVars>
          <dgm:bulletEnabled val="1"/>
        </dgm:presLayoutVars>
      </dgm:prSet>
      <dgm:spPr/>
      <dgm:t>
        <a:bodyPr/>
        <a:lstStyle/>
        <a:p>
          <a:endParaRPr lang="en-US"/>
        </a:p>
      </dgm:t>
    </dgm:pt>
    <dgm:pt modelId="{4FD88D00-4E79-D944-AB51-2D0CDD4C0675}" type="pres">
      <dgm:prSet presAssocID="{77FD3F34-4D0C-D84D-9194-1E6BEDDC2B09}" presName="sp" presStyleCnt="0"/>
      <dgm:spPr/>
    </dgm:pt>
    <dgm:pt modelId="{F97A4566-136F-4F0F-B494-86DB4BFBC118}" type="pres">
      <dgm:prSet presAssocID="{48C605BF-2761-48F6-9829-060FD898DB5D}" presName="linNode" presStyleCnt="0"/>
      <dgm:spPr/>
    </dgm:pt>
    <dgm:pt modelId="{C7D9C734-C93B-40D1-A0B8-F3F5D553F5D6}" type="pres">
      <dgm:prSet presAssocID="{48C605BF-2761-48F6-9829-060FD898DB5D}" presName="parentText" presStyleLbl="node1" presStyleIdx="1" presStyleCnt="5">
        <dgm:presLayoutVars>
          <dgm:chMax val="1"/>
          <dgm:bulletEnabled val="1"/>
        </dgm:presLayoutVars>
      </dgm:prSet>
      <dgm:spPr/>
      <dgm:t>
        <a:bodyPr/>
        <a:lstStyle/>
        <a:p>
          <a:endParaRPr lang="en-US"/>
        </a:p>
      </dgm:t>
    </dgm:pt>
    <dgm:pt modelId="{096923FA-952B-4857-8B6F-09DC88ECED4C}" type="pres">
      <dgm:prSet presAssocID="{48C605BF-2761-48F6-9829-060FD898DB5D}" presName="descendantText" presStyleLbl="alignAccFollowNode1" presStyleIdx="1" presStyleCnt="5">
        <dgm:presLayoutVars>
          <dgm:bulletEnabled val="1"/>
        </dgm:presLayoutVars>
      </dgm:prSet>
      <dgm:spPr/>
      <dgm:t>
        <a:bodyPr/>
        <a:lstStyle/>
        <a:p>
          <a:endParaRPr lang="en-US"/>
        </a:p>
      </dgm:t>
    </dgm:pt>
    <dgm:pt modelId="{A5DB13EE-5FC8-421C-9B1A-5218F51D1446}" type="pres">
      <dgm:prSet presAssocID="{F50E46B8-F113-4BA3-BD44-B45D0FB87B15}" presName="sp" presStyleCnt="0"/>
      <dgm:spPr/>
    </dgm:pt>
    <dgm:pt modelId="{499C15AC-E4FD-448F-8CCB-87C94CF47D33}" type="pres">
      <dgm:prSet presAssocID="{DDFFD8A5-FF62-4C74-B2FA-8D1EC67E887D}" presName="linNode" presStyleCnt="0"/>
      <dgm:spPr/>
    </dgm:pt>
    <dgm:pt modelId="{7DD4C99A-C344-4C6A-9087-1485905B9AB9}" type="pres">
      <dgm:prSet presAssocID="{DDFFD8A5-FF62-4C74-B2FA-8D1EC67E887D}" presName="parentText" presStyleLbl="node1" presStyleIdx="2" presStyleCnt="5">
        <dgm:presLayoutVars>
          <dgm:chMax val="1"/>
          <dgm:bulletEnabled val="1"/>
        </dgm:presLayoutVars>
      </dgm:prSet>
      <dgm:spPr/>
      <dgm:t>
        <a:bodyPr/>
        <a:lstStyle/>
        <a:p>
          <a:endParaRPr lang="en-US"/>
        </a:p>
      </dgm:t>
    </dgm:pt>
    <dgm:pt modelId="{9A0275ED-0228-4667-8F03-DA6934D85F48}" type="pres">
      <dgm:prSet presAssocID="{DDFFD8A5-FF62-4C74-B2FA-8D1EC67E887D}" presName="descendantText" presStyleLbl="alignAccFollowNode1" presStyleIdx="2" presStyleCnt="5">
        <dgm:presLayoutVars>
          <dgm:bulletEnabled val="1"/>
        </dgm:presLayoutVars>
      </dgm:prSet>
      <dgm:spPr/>
      <dgm:t>
        <a:bodyPr/>
        <a:lstStyle/>
        <a:p>
          <a:endParaRPr lang="en-US"/>
        </a:p>
      </dgm:t>
    </dgm:pt>
    <dgm:pt modelId="{7C0E3047-AC06-4B07-AA3B-FA0FE556AF33}" type="pres">
      <dgm:prSet presAssocID="{5912D003-1D93-4228-B93E-767B5C4342FE}" presName="sp" presStyleCnt="0"/>
      <dgm:spPr/>
    </dgm:pt>
    <dgm:pt modelId="{9E19BFE9-AB78-478B-8C40-059E7C784E67}" type="pres">
      <dgm:prSet presAssocID="{4182E4A9-601F-47C6-B6EC-3DFF505F0FC4}" presName="linNode" presStyleCnt="0"/>
      <dgm:spPr/>
    </dgm:pt>
    <dgm:pt modelId="{49290B84-E426-4517-BC68-1155C4E36812}" type="pres">
      <dgm:prSet presAssocID="{4182E4A9-601F-47C6-B6EC-3DFF505F0FC4}" presName="parentText" presStyleLbl="node1" presStyleIdx="3" presStyleCnt="5">
        <dgm:presLayoutVars>
          <dgm:chMax val="1"/>
          <dgm:bulletEnabled val="1"/>
        </dgm:presLayoutVars>
      </dgm:prSet>
      <dgm:spPr/>
      <dgm:t>
        <a:bodyPr/>
        <a:lstStyle/>
        <a:p>
          <a:endParaRPr lang="en-US"/>
        </a:p>
      </dgm:t>
    </dgm:pt>
    <dgm:pt modelId="{A173A990-769E-4B28-B3F3-AD6A70F7D07B}" type="pres">
      <dgm:prSet presAssocID="{4182E4A9-601F-47C6-B6EC-3DFF505F0FC4}" presName="descendantText" presStyleLbl="alignAccFollowNode1" presStyleIdx="3" presStyleCnt="5">
        <dgm:presLayoutVars>
          <dgm:bulletEnabled val="1"/>
        </dgm:presLayoutVars>
      </dgm:prSet>
      <dgm:spPr/>
      <dgm:t>
        <a:bodyPr/>
        <a:lstStyle/>
        <a:p>
          <a:endParaRPr lang="en-US"/>
        </a:p>
      </dgm:t>
    </dgm:pt>
    <dgm:pt modelId="{EBA19F27-D5CF-40C9-BA39-3D61D5CB2514}" type="pres">
      <dgm:prSet presAssocID="{682ADFE1-03B2-43A4-AF74-EEC83C676A9E}" presName="sp" presStyleCnt="0"/>
      <dgm:spPr/>
    </dgm:pt>
    <dgm:pt modelId="{B933B9FB-124C-4675-94CE-74BFD902F95B}" type="pres">
      <dgm:prSet presAssocID="{F532A158-95C0-40F1-92EE-971F234A1A77}" presName="linNode" presStyleCnt="0"/>
      <dgm:spPr/>
    </dgm:pt>
    <dgm:pt modelId="{6118A245-4C67-4519-B4BA-0C5373C10731}" type="pres">
      <dgm:prSet presAssocID="{F532A158-95C0-40F1-92EE-971F234A1A77}" presName="parentText" presStyleLbl="node1" presStyleIdx="4" presStyleCnt="5">
        <dgm:presLayoutVars>
          <dgm:chMax val="1"/>
          <dgm:bulletEnabled val="1"/>
        </dgm:presLayoutVars>
      </dgm:prSet>
      <dgm:spPr/>
      <dgm:t>
        <a:bodyPr/>
        <a:lstStyle/>
        <a:p>
          <a:endParaRPr lang="en-US"/>
        </a:p>
      </dgm:t>
    </dgm:pt>
    <dgm:pt modelId="{1801A656-93AD-4783-975B-4582B7410B01}" type="pres">
      <dgm:prSet presAssocID="{F532A158-95C0-40F1-92EE-971F234A1A77}" presName="descendantText" presStyleLbl="alignAccFollowNode1" presStyleIdx="4" presStyleCnt="5">
        <dgm:presLayoutVars>
          <dgm:bulletEnabled val="1"/>
        </dgm:presLayoutVars>
      </dgm:prSet>
      <dgm:spPr/>
      <dgm:t>
        <a:bodyPr/>
        <a:lstStyle/>
        <a:p>
          <a:endParaRPr lang="en-US"/>
        </a:p>
      </dgm:t>
    </dgm:pt>
  </dgm:ptLst>
  <dgm:cxnLst>
    <dgm:cxn modelId="{DF5687FB-BEFA-41B7-AE4F-C6B4CFA1CDEC}" srcId="{F532A158-95C0-40F1-92EE-971F234A1A77}" destId="{ED4728F0-B3DC-430A-8675-B776C3D74030}" srcOrd="0" destOrd="0" parTransId="{4AB13548-3771-4E17-A62A-8D16C4583AC3}" sibTransId="{B32C24AF-A32F-4B8D-986A-972033860BFE}"/>
    <dgm:cxn modelId="{35E17AF4-D770-4F10-B4DA-4EBF61AD8FE4}" srcId="{48C605BF-2761-48F6-9829-060FD898DB5D}" destId="{80179223-91BD-45D8-8F33-A9C096F8B081}" srcOrd="0" destOrd="0" parTransId="{2A50688D-89E6-46DC-8AAD-CC31098E430C}" sibTransId="{17FE0919-CC55-4E28-B4FC-B5D94E0D5B24}"/>
    <dgm:cxn modelId="{40C2534D-6415-4424-B43D-2B9D8CE156D3}" srcId="{E5424A0C-E316-4D53-9F43-3E5415EACD4C}" destId="{F532A158-95C0-40F1-92EE-971F234A1A77}" srcOrd="4" destOrd="0" parTransId="{9B95F59B-7915-4745-89AF-27464E98EA27}" sibTransId="{E6FA1601-AED8-48B8-A819-8E9877F9E00B}"/>
    <dgm:cxn modelId="{EBA92BAF-BE34-4D19-852A-36DDE0F4B85F}" srcId="{E5424A0C-E316-4D53-9F43-3E5415EACD4C}" destId="{4182E4A9-601F-47C6-B6EC-3DFF505F0FC4}" srcOrd="3" destOrd="0" parTransId="{0A70E7EF-26D7-4F14-85EF-A132843D0DE2}" sibTransId="{682ADFE1-03B2-43A4-AF74-EEC83C676A9E}"/>
    <dgm:cxn modelId="{5A5796FB-F418-CF4B-850E-D8A9B7729E1B}" srcId="{FB643B19-8F90-084A-BBC4-041C9E884D9D}" destId="{EAB9F8B6-A1B4-7F4E-A501-AF1B273025EB}" srcOrd="0" destOrd="0" parTransId="{EA229B86-FE48-5A4A-9FD0-045386331B1E}" sibTransId="{5128CF43-7DA0-494D-B745-FE7B74D5D7C8}"/>
    <dgm:cxn modelId="{1BAE1DBF-4993-9C4C-BA07-2F2E023EED40}" type="presOf" srcId="{B00587D3-F31E-44DF-9A25-95A8CC516C0A}" destId="{A173A990-769E-4B28-B3F3-AD6A70F7D07B}" srcOrd="0" destOrd="0" presId="urn:microsoft.com/office/officeart/2005/8/layout/vList5"/>
    <dgm:cxn modelId="{10C45EC1-0B16-5648-B85F-173040820288}" srcId="{E5424A0C-E316-4D53-9F43-3E5415EACD4C}" destId="{FB643B19-8F90-084A-BBC4-041C9E884D9D}" srcOrd="0" destOrd="0" parTransId="{6A1E3B43-53F8-FA46-8208-7BFEFCE9D912}" sibTransId="{77FD3F34-4D0C-D84D-9194-1E6BEDDC2B09}"/>
    <dgm:cxn modelId="{E4552EDB-20AF-664B-8DFE-CB0AD974D825}" type="presOf" srcId="{DDFFD8A5-FF62-4C74-B2FA-8D1EC67E887D}" destId="{7DD4C99A-C344-4C6A-9087-1485905B9AB9}" srcOrd="0" destOrd="0" presId="urn:microsoft.com/office/officeart/2005/8/layout/vList5"/>
    <dgm:cxn modelId="{1B57B67B-6E16-4081-B52C-B9AEB3EDB09D}" srcId="{DDFFD8A5-FF62-4C74-B2FA-8D1EC67E887D}" destId="{11318BFA-5FD8-4444-8862-D47E3B6F0F19}" srcOrd="0" destOrd="0" parTransId="{C43D653E-4460-4B2B-901B-18B0FEFB14AE}" sibTransId="{71F9368E-96F6-4E21-9DE9-10C7A74BA0A5}"/>
    <dgm:cxn modelId="{4860ACFF-4E04-44CA-824F-D08CDCBA6590}" srcId="{E5424A0C-E316-4D53-9F43-3E5415EACD4C}" destId="{DDFFD8A5-FF62-4C74-B2FA-8D1EC67E887D}" srcOrd="2" destOrd="0" parTransId="{6E2FC8A8-7CB1-4571-B999-4BFE53A92BBC}" sibTransId="{5912D003-1D93-4228-B93E-767B5C4342FE}"/>
    <dgm:cxn modelId="{9BE1ECE7-2CFC-3B46-9F13-89DC749D0A04}" type="presOf" srcId="{ED4728F0-B3DC-430A-8675-B776C3D74030}" destId="{1801A656-93AD-4783-975B-4582B7410B01}" srcOrd="0" destOrd="0" presId="urn:microsoft.com/office/officeart/2005/8/layout/vList5"/>
    <dgm:cxn modelId="{3F1F8063-8E7E-4FAA-B6FF-8016335E9FEA}" srcId="{4182E4A9-601F-47C6-B6EC-3DFF505F0FC4}" destId="{B00587D3-F31E-44DF-9A25-95A8CC516C0A}" srcOrd="0" destOrd="0" parTransId="{7D00066B-C59A-43E6-BF1D-59A69F87FBE1}" sibTransId="{7B8C7D6C-A7DC-4C3D-A282-FA6C0BB46DCF}"/>
    <dgm:cxn modelId="{D85974D3-1C55-684F-874C-65B48DB03508}" type="presOf" srcId="{F532A158-95C0-40F1-92EE-971F234A1A77}" destId="{6118A245-4C67-4519-B4BA-0C5373C10731}" srcOrd="0" destOrd="0" presId="urn:microsoft.com/office/officeart/2005/8/layout/vList5"/>
    <dgm:cxn modelId="{8B030DFC-57DA-4E49-9D4F-A8536402BAC3}" type="presOf" srcId="{E5424A0C-E316-4D53-9F43-3E5415EACD4C}" destId="{B6D399E0-B0F2-4DBA-9103-B31DD47771DD}" srcOrd="0" destOrd="0" presId="urn:microsoft.com/office/officeart/2005/8/layout/vList5"/>
    <dgm:cxn modelId="{8D5D7CDA-BF4E-4289-8BD1-F50E332F6951}" srcId="{E5424A0C-E316-4D53-9F43-3E5415EACD4C}" destId="{48C605BF-2761-48F6-9829-060FD898DB5D}" srcOrd="1" destOrd="0" parTransId="{42E4D033-60CC-4FA4-BBAC-EA5C4A277422}" sibTransId="{F50E46B8-F113-4BA3-BD44-B45D0FB87B15}"/>
    <dgm:cxn modelId="{3E930248-B64F-5D42-991A-3A5F19F06150}" type="presOf" srcId="{11318BFA-5FD8-4444-8862-D47E3B6F0F19}" destId="{9A0275ED-0228-4667-8F03-DA6934D85F48}" srcOrd="0" destOrd="0" presId="urn:microsoft.com/office/officeart/2005/8/layout/vList5"/>
    <dgm:cxn modelId="{8BB96B10-9FD0-D246-9888-5500DC7FCB55}" type="presOf" srcId="{FB643B19-8F90-084A-BBC4-041C9E884D9D}" destId="{CD33D02C-0491-2949-B6A6-B0918A915810}" srcOrd="0" destOrd="0" presId="urn:microsoft.com/office/officeart/2005/8/layout/vList5"/>
    <dgm:cxn modelId="{F0CD9A6C-994B-A34E-8064-D6477AB0662F}" type="presOf" srcId="{EAB9F8B6-A1B4-7F4E-A501-AF1B273025EB}" destId="{776CA6CF-DCDB-5C4C-B5EE-E844DFB5A6C1}" srcOrd="0" destOrd="0" presId="urn:microsoft.com/office/officeart/2005/8/layout/vList5"/>
    <dgm:cxn modelId="{FF681037-4790-7042-BC1A-19E0ACFFBD60}" type="presOf" srcId="{48C605BF-2761-48F6-9829-060FD898DB5D}" destId="{C7D9C734-C93B-40D1-A0B8-F3F5D553F5D6}" srcOrd="0" destOrd="0" presId="urn:microsoft.com/office/officeart/2005/8/layout/vList5"/>
    <dgm:cxn modelId="{70400860-E683-8C42-B0B7-5E6FADB79D2F}" type="presOf" srcId="{80179223-91BD-45D8-8F33-A9C096F8B081}" destId="{096923FA-952B-4857-8B6F-09DC88ECED4C}" srcOrd="0" destOrd="0" presId="urn:microsoft.com/office/officeart/2005/8/layout/vList5"/>
    <dgm:cxn modelId="{3433524A-8F22-1A49-AA65-AF6EB3FEFFC0}" type="presOf" srcId="{4182E4A9-601F-47C6-B6EC-3DFF505F0FC4}" destId="{49290B84-E426-4517-BC68-1155C4E36812}" srcOrd="0" destOrd="0" presId="urn:microsoft.com/office/officeart/2005/8/layout/vList5"/>
    <dgm:cxn modelId="{384195DD-5958-E44E-A8C3-D48AB9ABE73A}" type="presParOf" srcId="{B6D399E0-B0F2-4DBA-9103-B31DD47771DD}" destId="{0A5B442C-0A67-9F46-8B62-B9F031A85758}" srcOrd="0" destOrd="0" presId="urn:microsoft.com/office/officeart/2005/8/layout/vList5"/>
    <dgm:cxn modelId="{411C98BC-28DA-E74D-9234-2C064848C013}" type="presParOf" srcId="{0A5B442C-0A67-9F46-8B62-B9F031A85758}" destId="{CD33D02C-0491-2949-B6A6-B0918A915810}" srcOrd="0" destOrd="0" presId="urn:microsoft.com/office/officeart/2005/8/layout/vList5"/>
    <dgm:cxn modelId="{23092127-5660-C24C-947D-8C23526C6385}" type="presParOf" srcId="{0A5B442C-0A67-9F46-8B62-B9F031A85758}" destId="{776CA6CF-DCDB-5C4C-B5EE-E844DFB5A6C1}" srcOrd="1" destOrd="0" presId="urn:microsoft.com/office/officeart/2005/8/layout/vList5"/>
    <dgm:cxn modelId="{7071E411-B630-294B-B019-261AA90807F4}" type="presParOf" srcId="{B6D399E0-B0F2-4DBA-9103-B31DD47771DD}" destId="{4FD88D00-4E79-D944-AB51-2D0CDD4C0675}" srcOrd="1" destOrd="0" presId="urn:microsoft.com/office/officeart/2005/8/layout/vList5"/>
    <dgm:cxn modelId="{CECD87E6-86B0-244E-8884-0569F2C3E056}" type="presParOf" srcId="{B6D399E0-B0F2-4DBA-9103-B31DD47771DD}" destId="{F97A4566-136F-4F0F-B494-86DB4BFBC118}" srcOrd="2" destOrd="0" presId="urn:microsoft.com/office/officeart/2005/8/layout/vList5"/>
    <dgm:cxn modelId="{F871AFFC-C304-EB43-BE7E-AA012720F15A}" type="presParOf" srcId="{F97A4566-136F-4F0F-B494-86DB4BFBC118}" destId="{C7D9C734-C93B-40D1-A0B8-F3F5D553F5D6}" srcOrd="0" destOrd="0" presId="urn:microsoft.com/office/officeart/2005/8/layout/vList5"/>
    <dgm:cxn modelId="{DE268DB3-6986-0148-B996-CCE57B31ADED}" type="presParOf" srcId="{F97A4566-136F-4F0F-B494-86DB4BFBC118}" destId="{096923FA-952B-4857-8B6F-09DC88ECED4C}" srcOrd="1" destOrd="0" presId="urn:microsoft.com/office/officeart/2005/8/layout/vList5"/>
    <dgm:cxn modelId="{252E409D-CD89-464C-8DEC-020DE993414A}" type="presParOf" srcId="{B6D399E0-B0F2-4DBA-9103-B31DD47771DD}" destId="{A5DB13EE-5FC8-421C-9B1A-5218F51D1446}" srcOrd="3" destOrd="0" presId="urn:microsoft.com/office/officeart/2005/8/layout/vList5"/>
    <dgm:cxn modelId="{C412817A-E26D-8847-BEEB-CC9EF8065CDC}" type="presParOf" srcId="{B6D399E0-B0F2-4DBA-9103-B31DD47771DD}" destId="{499C15AC-E4FD-448F-8CCB-87C94CF47D33}" srcOrd="4" destOrd="0" presId="urn:microsoft.com/office/officeart/2005/8/layout/vList5"/>
    <dgm:cxn modelId="{976BAC27-A28C-0340-8536-B3C07A9CB5EB}" type="presParOf" srcId="{499C15AC-E4FD-448F-8CCB-87C94CF47D33}" destId="{7DD4C99A-C344-4C6A-9087-1485905B9AB9}" srcOrd="0" destOrd="0" presId="urn:microsoft.com/office/officeart/2005/8/layout/vList5"/>
    <dgm:cxn modelId="{6C776E32-3801-644A-8762-7B668543EA76}" type="presParOf" srcId="{499C15AC-E4FD-448F-8CCB-87C94CF47D33}" destId="{9A0275ED-0228-4667-8F03-DA6934D85F48}" srcOrd="1" destOrd="0" presId="urn:microsoft.com/office/officeart/2005/8/layout/vList5"/>
    <dgm:cxn modelId="{06036A2A-ED6C-D44A-98EB-50CE9F475A89}" type="presParOf" srcId="{B6D399E0-B0F2-4DBA-9103-B31DD47771DD}" destId="{7C0E3047-AC06-4B07-AA3B-FA0FE556AF33}" srcOrd="5" destOrd="0" presId="urn:microsoft.com/office/officeart/2005/8/layout/vList5"/>
    <dgm:cxn modelId="{FD863F25-72D9-1D46-82F6-A871872C0FC8}" type="presParOf" srcId="{B6D399E0-B0F2-4DBA-9103-B31DD47771DD}" destId="{9E19BFE9-AB78-478B-8C40-059E7C784E67}" srcOrd="6" destOrd="0" presId="urn:microsoft.com/office/officeart/2005/8/layout/vList5"/>
    <dgm:cxn modelId="{3E3B9DD3-6781-8940-B9A0-8144F98B569B}" type="presParOf" srcId="{9E19BFE9-AB78-478B-8C40-059E7C784E67}" destId="{49290B84-E426-4517-BC68-1155C4E36812}" srcOrd="0" destOrd="0" presId="urn:microsoft.com/office/officeart/2005/8/layout/vList5"/>
    <dgm:cxn modelId="{4526C6BD-F65D-5A48-B70C-D353EA42FF02}" type="presParOf" srcId="{9E19BFE9-AB78-478B-8C40-059E7C784E67}" destId="{A173A990-769E-4B28-B3F3-AD6A70F7D07B}" srcOrd="1" destOrd="0" presId="urn:microsoft.com/office/officeart/2005/8/layout/vList5"/>
    <dgm:cxn modelId="{406A1DC2-B5EA-D041-8CB1-7BF9EBD2792C}" type="presParOf" srcId="{B6D399E0-B0F2-4DBA-9103-B31DD47771DD}" destId="{EBA19F27-D5CF-40C9-BA39-3D61D5CB2514}" srcOrd="7" destOrd="0" presId="urn:microsoft.com/office/officeart/2005/8/layout/vList5"/>
    <dgm:cxn modelId="{EF3208B4-D7C7-774E-9722-FF2F268945E2}" type="presParOf" srcId="{B6D399E0-B0F2-4DBA-9103-B31DD47771DD}" destId="{B933B9FB-124C-4675-94CE-74BFD902F95B}" srcOrd="8" destOrd="0" presId="urn:microsoft.com/office/officeart/2005/8/layout/vList5"/>
    <dgm:cxn modelId="{EC2E2CB0-773E-2641-9D64-7E4C6E4975B7}" type="presParOf" srcId="{B933B9FB-124C-4675-94CE-74BFD902F95B}" destId="{6118A245-4C67-4519-B4BA-0C5373C10731}" srcOrd="0" destOrd="0" presId="urn:microsoft.com/office/officeart/2005/8/layout/vList5"/>
    <dgm:cxn modelId="{7229760D-7A73-8E46-9D56-E5FF2CE4D538}" type="presParOf" srcId="{B933B9FB-124C-4675-94CE-74BFD902F95B}" destId="{1801A656-93AD-4783-975B-4582B7410B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A6CF-DCDB-5C4C-B5EE-E844DFB5A6C1}">
      <dsp:nvSpPr>
        <dsp:cNvPr id="0" name=""/>
        <dsp:cNvSpPr/>
      </dsp:nvSpPr>
      <dsp:spPr>
        <a:xfrm rot="5400000">
          <a:off x="5487147" y="-2333893"/>
          <a:ext cx="632489" cy="546201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mn-lt"/>
            </a:rPr>
            <a:t> Make and own a copy</a:t>
          </a:r>
          <a:endParaRPr lang="en-US" sz="3200" kern="1200" dirty="0">
            <a:latin typeface="+mn-lt"/>
          </a:endParaRPr>
        </a:p>
      </dsp:txBody>
      <dsp:txXfrm rot="-5400000">
        <a:off x="3072384" y="111746"/>
        <a:ext cx="5431140" cy="570737"/>
      </dsp:txXfrm>
    </dsp:sp>
    <dsp:sp modelId="{CD33D02C-0491-2949-B6A6-B0918A915810}">
      <dsp:nvSpPr>
        <dsp:cNvPr id="0" name=""/>
        <dsp:cNvSpPr/>
      </dsp:nvSpPr>
      <dsp:spPr>
        <a:xfrm>
          <a:off x="0" y="1808"/>
          <a:ext cx="3072384" cy="7906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mn-lt"/>
            </a:rPr>
            <a:t>Retain</a:t>
          </a:r>
          <a:endParaRPr lang="en-US" sz="3900" kern="1200" dirty="0">
            <a:latin typeface="+mn-lt"/>
          </a:endParaRPr>
        </a:p>
      </dsp:txBody>
      <dsp:txXfrm>
        <a:off x="38594" y="40402"/>
        <a:ext cx="2995196" cy="713424"/>
      </dsp:txXfrm>
    </dsp:sp>
    <dsp:sp modelId="{096923FA-952B-4857-8B6F-09DC88ECED4C}">
      <dsp:nvSpPr>
        <dsp:cNvPr id="0" name=""/>
        <dsp:cNvSpPr/>
      </dsp:nvSpPr>
      <dsp:spPr>
        <a:xfrm rot="5400000">
          <a:off x="5487147" y="-1503750"/>
          <a:ext cx="632489" cy="546201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0" i="0" kern="1200" dirty="0" smtClean="0">
              <a:latin typeface="+mn-lt"/>
            </a:rPr>
            <a:t> Use in a wide range of ways</a:t>
          </a:r>
          <a:endParaRPr lang="en-US" sz="3200" kern="1200" dirty="0">
            <a:latin typeface="+mn-lt"/>
          </a:endParaRPr>
        </a:p>
      </dsp:txBody>
      <dsp:txXfrm rot="-5400000">
        <a:off x="3072384" y="941889"/>
        <a:ext cx="5431140" cy="570737"/>
      </dsp:txXfrm>
    </dsp:sp>
    <dsp:sp modelId="{C7D9C734-C93B-40D1-A0B8-F3F5D553F5D6}">
      <dsp:nvSpPr>
        <dsp:cNvPr id="0" name=""/>
        <dsp:cNvSpPr/>
      </dsp:nvSpPr>
      <dsp:spPr>
        <a:xfrm>
          <a:off x="0" y="831951"/>
          <a:ext cx="3072384" cy="7906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mn-lt"/>
            </a:rPr>
            <a:t>Reuse</a:t>
          </a:r>
          <a:endParaRPr lang="en-US" sz="3900" kern="1200" dirty="0">
            <a:latin typeface="+mn-lt"/>
          </a:endParaRPr>
        </a:p>
      </dsp:txBody>
      <dsp:txXfrm>
        <a:off x="38594" y="870545"/>
        <a:ext cx="2995196" cy="713424"/>
      </dsp:txXfrm>
    </dsp:sp>
    <dsp:sp modelId="{9A0275ED-0228-4667-8F03-DA6934D85F48}">
      <dsp:nvSpPr>
        <dsp:cNvPr id="0" name=""/>
        <dsp:cNvSpPr/>
      </dsp:nvSpPr>
      <dsp:spPr>
        <a:xfrm rot="5400000">
          <a:off x="5487147" y="-673607"/>
          <a:ext cx="632489" cy="546201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0" i="0" kern="1200" dirty="0" smtClean="0">
              <a:latin typeface="+mn-lt"/>
            </a:rPr>
            <a:t> Adapt, modify, and improve</a:t>
          </a:r>
          <a:endParaRPr lang="en-US" sz="3200" kern="1200" dirty="0">
            <a:latin typeface="+mn-lt"/>
          </a:endParaRPr>
        </a:p>
      </dsp:txBody>
      <dsp:txXfrm rot="-5400000">
        <a:off x="3072384" y="1772032"/>
        <a:ext cx="5431140" cy="570737"/>
      </dsp:txXfrm>
    </dsp:sp>
    <dsp:sp modelId="{7DD4C99A-C344-4C6A-9087-1485905B9AB9}">
      <dsp:nvSpPr>
        <dsp:cNvPr id="0" name=""/>
        <dsp:cNvSpPr/>
      </dsp:nvSpPr>
      <dsp:spPr>
        <a:xfrm>
          <a:off x="0" y="1662093"/>
          <a:ext cx="3072384" cy="7906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mn-lt"/>
            </a:rPr>
            <a:t>Revise</a:t>
          </a:r>
          <a:endParaRPr lang="en-US" sz="3900" kern="1200" dirty="0">
            <a:latin typeface="+mn-lt"/>
          </a:endParaRPr>
        </a:p>
      </dsp:txBody>
      <dsp:txXfrm>
        <a:off x="38594" y="1700687"/>
        <a:ext cx="2995196" cy="713424"/>
      </dsp:txXfrm>
    </dsp:sp>
    <dsp:sp modelId="{A173A990-769E-4B28-B3F3-AD6A70F7D07B}">
      <dsp:nvSpPr>
        <dsp:cNvPr id="0" name=""/>
        <dsp:cNvSpPr/>
      </dsp:nvSpPr>
      <dsp:spPr>
        <a:xfrm rot="5400000">
          <a:off x="5487147" y="156534"/>
          <a:ext cx="632489" cy="546201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0" i="0" kern="1200" dirty="0" smtClean="0">
              <a:latin typeface="+mn-lt"/>
            </a:rPr>
            <a:t> Combine two or more</a:t>
          </a:r>
          <a:endParaRPr lang="en-US" sz="3200" kern="1200" dirty="0">
            <a:latin typeface="+mn-lt"/>
          </a:endParaRPr>
        </a:p>
      </dsp:txBody>
      <dsp:txXfrm rot="-5400000">
        <a:off x="3072384" y="2602173"/>
        <a:ext cx="5431140" cy="570737"/>
      </dsp:txXfrm>
    </dsp:sp>
    <dsp:sp modelId="{49290B84-E426-4517-BC68-1155C4E36812}">
      <dsp:nvSpPr>
        <dsp:cNvPr id="0" name=""/>
        <dsp:cNvSpPr/>
      </dsp:nvSpPr>
      <dsp:spPr>
        <a:xfrm>
          <a:off x="0" y="2492236"/>
          <a:ext cx="3072384" cy="7906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mn-lt"/>
            </a:rPr>
            <a:t>Remix</a:t>
          </a:r>
          <a:endParaRPr lang="en-US" sz="3900" kern="1200" dirty="0">
            <a:latin typeface="+mn-lt"/>
          </a:endParaRPr>
        </a:p>
      </dsp:txBody>
      <dsp:txXfrm>
        <a:off x="38594" y="2530830"/>
        <a:ext cx="2995196" cy="713424"/>
      </dsp:txXfrm>
    </dsp:sp>
    <dsp:sp modelId="{1801A656-93AD-4783-975B-4582B7410B01}">
      <dsp:nvSpPr>
        <dsp:cNvPr id="0" name=""/>
        <dsp:cNvSpPr/>
      </dsp:nvSpPr>
      <dsp:spPr>
        <a:xfrm rot="5400000">
          <a:off x="5487147" y="986677"/>
          <a:ext cx="632489" cy="546201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0" i="0" kern="1200" dirty="0" smtClean="0">
              <a:latin typeface="+mn-lt"/>
            </a:rPr>
            <a:t> Share with others</a:t>
          </a:r>
          <a:endParaRPr lang="en-US" sz="3200" kern="1200" dirty="0">
            <a:latin typeface="+mn-lt"/>
          </a:endParaRPr>
        </a:p>
      </dsp:txBody>
      <dsp:txXfrm rot="-5400000">
        <a:off x="3072384" y="3432316"/>
        <a:ext cx="5431140" cy="570737"/>
      </dsp:txXfrm>
    </dsp:sp>
    <dsp:sp modelId="{6118A245-4C67-4519-B4BA-0C5373C10731}">
      <dsp:nvSpPr>
        <dsp:cNvPr id="0" name=""/>
        <dsp:cNvSpPr/>
      </dsp:nvSpPr>
      <dsp:spPr>
        <a:xfrm>
          <a:off x="0" y="3322379"/>
          <a:ext cx="3072384" cy="7906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mn-lt"/>
            </a:rPr>
            <a:t>Redistribute</a:t>
          </a:r>
          <a:endParaRPr lang="en-US" sz="3900" kern="1200" dirty="0">
            <a:latin typeface="+mn-lt"/>
          </a:endParaRPr>
        </a:p>
      </dsp:txBody>
      <dsp:txXfrm>
        <a:off x="38594" y="3360973"/>
        <a:ext cx="2995196" cy="7134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0.60449</cdr:x>
      <cdr:y>0.39653</cdr:y>
    </cdr:from>
    <cdr:to>
      <cdr:x>0.74338</cdr:x>
      <cdr:y>0.58289</cdr:y>
    </cdr:to>
    <cdr:sp macro="" textlink="">
      <cdr:nvSpPr>
        <cdr:cNvPr id="2" name="TextBox 1"/>
        <cdr:cNvSpPr txBox="1"/>
      </cdr:nvSpPr>
      <cdr:spPr>
        <a:xfrm xmlns:a="http://schemas.openxmlformats.org/drawingml/2006/main">
          <a:off x="4653169" y="2381325"/>
          <a:ext cx="1069179" cy="1119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3200" b="1" dirty="0" smtClean="0">
              <a:solidFill>
                <a:schemeClr val="bg1"/>
              </a:solidFill>
            </a:rPr>
            <a:t>50%</a:t>
          </a:r>
        </a:p>
        <a:p xmlns:a="http://schemas.openxmlformats.org/drawingml/2006/main">
          <a:pPr algn="ctr"/>
          <a:r>
            <a:rPr lang="en-US" sz="3200" b="1" dirty="0" smtClean="0">
              <a:solidFill>
                <a:schemeClr val="bg1"/>
              </a:solidFill>
            </a:rPr>
            <a:t>Same</a:t>
          </a:r>
          <a:endParaRPr lang="en-US" sz="32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824E11-DF1D-B642-9AC7-C6EAD86E52F7}" type="datetimeFigureOut">
              <a:rPr lang="en-US" smtClean="0"/>
              <a:t>11/18/16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F1371F-87D2-3B4C-BC85-3C1B159F0839}" type="slidenum">
              <a:rPr lang="en-US" smtClean="0"/>
              <a:t>‹#›</a:t>
            </a:fld>
            <a:endParaRPr lang="en-US"/>
          </a:p>
        </p:txBody>
      </p:sp>
    </p:spTree>
    <p:extLst>
      <p:ext uri="{BB962C8B-B14F-4D97-AF65-F5344CB8AC3E}">
        <p14:creationId xmlns:p14="http://schemas.microsoft.com/office/powerpoint/2010/main" val="87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11/18/16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342900" rtl="0" eaLnBrk="1" latinLnBrk="0" hangingPunct="1">
      <a:defRPr sz="2400" kern="1200">
        <a:solidFill>
          <a:schemeClr val="tx1"/>
        </a:solidFill>
        <a:latin typeface="+mn-lt"/>
        <a:ea typeface="+mn-ea"/>
        <a:cs typeface="+mn-cs"/>
      </a:defRPr>
    </a:lvl1pPr>
    <a:lvl2pPr marL="171450" algn="l" defTabSz="342900" rtl="0" eaLnBrk="1" latinLnBrk="0" hangingPunct="1">
      <a:defRPr sz="2400" kern="1200">
        <a:solidFill>
          <a:schemeClr val="tx1"/>
        </a:solidFill>
        <a:latin typeface="+mn-lt"/>
        <a:ea typeface="+mn-ea"/>
        <a:cs typeface="+mn-cs"/>
      </a:defRPr>
    </a:lvl2pPr>
    <a:lvl3pPr marL="342900" algn="l" defTabSz="342900" rtl="0" eaLnBrk="1" latinLnBrk="0" hangingPunct="1">
      <a:defRPr sz="2400" kern="1200">
        <a:solidFill>
          <a:schemeClr val="tx1"/>
        </a:solidFill>
        <a:latin typeface="+mn-lt"/>
        <a:ea typeface="+mn-ea"/>
        <a:cs typeface="+mn-cs"/>
      </a:defRPr>
    </a:lvl3pPr>
    <a:lvl4pPr marL="514350" algn="l" defTabSz="342900" rtl="0" eaLnBrk="1" latinLnBrk="0" hangingPunct="1">
      <a:defRPr sz="2400" kern="1200">
        <a:solidFill>
          <a:schemeClr val="tx1"/>
        </a:solidFill>
        <a:latin typeface="+mn-lt"/>
        <a:ea typeface="+mn-ea"/>
        <a:cs typeface="+mn-cs"/>
      </a:defRPr>
    </a:lvl4pPr>
    <a:lvl5pPr marL="685800" algn="l" defTabSz="342900" rtl="0" eaLnBrk="1" latinLnBrk="0" hangingPunct="1">
      <a:defRPr sz="2400" kern="1200">
        <a:solidFill>
          <a:schemeClr val="tx1"/>
        </a:solidFill>
        <a:latin typeface="+mn-lt"/>
        <a:ea typeface="+mn-ea"/>
        <a:cs typeface="+mn-cs"/>
      </a:defRPr>
    </a:lvl5pPr>
    <a:lvl6pPr marL="857250" algn="l" defTabSz="342900" rtl="0" eaLnBrk="1" latinLnBrk="0" hangingPunct="1">
      <a:defRPr sz="500" kern="1200">
        <a:solidFill>
          <a:schemeClr val="tx1"/>
        </a:solidFill>
        <a:latin typeface="+mn-lt"/>
        <a:ea typeface="+mn-ea"/>
        <a:cs typeface="+mn-cs"/>
      </a:defRPr>
    </a:lvl6pPr>
    <a:lvl7pPr marL="1028700" algn="l" defTabSz="342900" rtl="0" eaLnBrk="1" latinLnBrk="0" hangingPunct="1">
      <a:defRPr sz="500" kern="1200">
        <a:solidFill>
          <a:schemeClr val="tx1"/>
        </a:solidFill>
        <a:latin typeface="+mn-lt"/>
        <a:ea typeface="+mn-ea"/>
        <a:cs typeface="+mn-cs"/>
      </a:defRPr>
    </a:lvl7pPr>
    <a:lvl8pPr marL="1200150" algn="l" defTabSz="342900" rtl="0" eaLnBrk="1" latinLnBrk="0" hangingPunct="1">
      <a:defRPr sz="500" kern="1200">
        <a:solidFill>
          <a:schemeClr val="tx1"/>
        </a:solidFill>
        <a:latin typeface="+mn-lt"/>
        <a:ea typeface="+mn-ea"/>
        <a:cs typeface="+mn-cs"/>
      </a:defRPr>
    </a:lvl8pPr>
    <a:lvl9pPr marL="1371600" algn="l" defTabSz="34290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1" Type="http://schemas.openxmlformats.org/officeDocument/2006/relationships/hyperlink" Target="http://www.tandfonline.com/doi/abs/10.1080/02680513.2011.538563" TargetMode="External"/><Relationship Id="rId12" Type="http://schemas.openxmlformats.org/officeDocument/2006/relationships/hyperlink" Target="http://jime.open.ac.uk/article/view/2013-17/501" TargetMode="External"/><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onlinelearningsurvey.com/oer.html"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5" Type="http://schemas.openxmlformats.org/officeDocument/2006/relationships/hyperlink" Target="http://firstmonday.org/ojs/index.php/fm/article/view/3972/3383" TargetMode="External"/><Relationship Id="rId6" Type="http://schemas.openxmlformats.org/officeDocument/2006/relationships/hyperlink" Target="http://www.eurodl.org/index.php?p=archives&amp;year=2012&amp;halfyear=2&amp;article=533" TargetMode="External"/><Relationship Id="rId7" Type="http://schemas.openxmlformats.org/officeDocument/2006/relationships/hyperlink" Target="http://www.ijee.ie/contents/c290613.html" TargetMode="External"/><Relationship Id="rId8" Type="http://schemas.openxmlformats.org/officeDocument/2006/relationships/hyperlink" Target="http://openedgroup.org/wp-content/uploads/2015/02/Manuscript_draft_ijee2802ns.pdf" TargetMode="External"/><Relationship Id="rId9" Type="http://schemas.openxmlformats.org/officeDocument/2006/relationships/hyperlink" Target="http://www.irrodl.org/index.php/irrodl/article/view/1523/2652" TargetMode="External"/><Relationship Id="rId10" Type="http://schemas.openxmlformats.org/officeDocument/2006/relationships/hyperlink" Target="http://jolt.merlot.org/vol9no1/lindshield_0313.htm" TargetMode="External"/></Relationships>
</file>

<file path=ppt/notesSlides/_rels/notesSlide13.xml.rels><?xml version="1.0" encoding="UTF-8" standalone="yes"?>
<Relationships xmlns="http://schemas.openxmlformats.org/package/2006/relationships"><Relationship Id="rId11" Type="http://schemas.openxmlformats.org/officeDocument/2006/relationships/hyperlink" Target="http://www.tandfonline.com/doi/abs/10.1080/02680513.2011.538563" TargetMode="External"/><Relationship Id="rId12" Type="http://schemas.openxmlformats.org/officeDocument/2006/relationships/hyperlink" Target="http://jime.open.ac.uk/article/view/2013-17/501" TargetMode="External"/><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onlinelearningsurvey.com/oer.html"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5" Type="http://schemas.openxmlformats.org/officeDocument/2006/relationships/hyperlink" Target="http://firstmonday.org/ojs/index.php/fm/article/view/3972/3383" TargetMode="External"/><Relationship Id="rId6" Type="http://schemas.openxmlformats.org/officeDocument/2006/relationships/hyperlink" Target="http://www.eurodl.org/index.php?p=archives&amp;year=2012&amp;halfyear=2&amp;article=533" TargetMode="External"/><Relationship Id="rId7" Type="http://schemas.openxmlformats.org/officeDocument/2006/relationships/hyperlink" Target="http://www.ijee.ie/contents/c290613.html" TargetMode="External"/><Relationship Id="rId8" Type="http://schemas.openxmlformats.org/officeDocument/2006/relationships/hyperlink" Target="http://openedgroup.org/wp-content/uploads/2015/02/Manuscript_draft_ijee2802ns.pdf" TargetMode="External"/><Relationship Id="rId9" Type="http://schemas.openxmlformats.org/officeDocument/2006/relationships/hyperlink" Target="http://www.irrodl.org/index.php/irrodl/article/view/1523/2652" TargetMode="External"/><Relationship Id="rId10" Type="http://schemas.openxmlformats.org/officeDocument/2006/relationships/hyperlink" Target="http://jolt.merlot.org/vol9no1/lindshield_0313.htm" TargetMode="Externa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www.tandfonline.com/doi/abs/10.1080/02680513.2011.538563" TargetMode="External"/><Relationship Id="rId12" Type="http://schemas.openxmlformats.org/officeDocument/2006/relationships/hyperlink" Target="http://jime.open.ac.uk/article/view/2013-17/501"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onlinelearningsurvey.com/oer.html"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5" Type="http://schemas.openxmlformats.org/officeDocument/2006/relationships/hyperlink" Target="http://firstmonday.org/ojs/index.php/fm/article/view/3972/3383" TargetMode="External"/><Relationship Id="rId6" Type="http://schemas.openxmlformats.org/officeDocument/2006/relationships/hyperlink" Target="http://www.eurodl.org/index.php?p=archives&amp;year=2012&amp;halfyear=2&amp;article=533" TargetMode="External"/><Relationship Id="rId7" Type="http://schemas.openxmlformats.org/officeDocument/2006/relationships/hyperlink" Target="http://www.ijee.ie/contents/c290613.html" TargetMode="External"/><Relationship Id="rId8" Type="http://schemas.openxmlformats.org/officeDocument/2006/relationships/hyperlink" Target="http://openedgroup.org/wp-content/uploads/2015/02/Manuscript_draft_ijee2802ns.pdf" TargetMode="External"/><Relationship Id="rId9" Type="http://schemas.openxmlformats.org/officeDocument/2006/relationships/hyperlink" Target="http://www.irrodl.org/index.php/irrodl/article/view/1523/2652" TargetMode="External"/><Relationship Id="rId10" Type="http://schemas.openxmlformats.org/officeDocument/2006/relationships/hyperlink" Target="http://jolt.merlot.org/vol9no1/lindshield_0313.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google.com/url?q=http://www.openaccesstextbooks.org/pdf/2012_Exec_Sum_Student_Txtbk_Survey.pdf&amp;sa=D&amp;sntz=1&amp;usg=AFQjCNH6EKI6AI9Tbk4N8iY4LdAfnbMTE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comes as no surprise to anyone working or participating in the U.S. higher education system in recent years. Since 1980, the cost of textbooks has outpaced even the skyrocketing cost of health care, not</a:t>
            </a:r>
            <a:r>
              <a:rPr lang="en-US" baseline="0" dirty="0" smtClean="0"/>
              <a:t> to mention new home prices and the consumer price index. It’s a problem, and part of the problem is that many students vote with their wallets and simply avoid buying textbooks. </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6</a:t>
            </a:fld>
            <a:endParaRPr lang="en-US"/>
          </a:p>
        </p:txBody>
      </p:sp>
    </p:spTree>
    <p:extLst>
      <p:ext uri="{BB962C8B-B14F-4D97-AF65-F5344CB8AC3E}">
        <p14:creationId xmlns:p14="http://schemas.microsoft.com/office/powerpoint/2010/main" val="391718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eleven academic studies that attempted to measure results pertaining to student learning (with 48,623 students participated)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Laman,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dirty="0" smtClean="0"/>
          </a:p>
          <a:p>
            <a:r>
              <a:rPr lang="en-US" dirty="0" smtClean="0"/>
              <a:t>person icon by </a:t>
            </a:r>
            <a:r>
              <a:rPr lang="en-US" dirty="0" err="1" smtClean="0"/>
              <a:t>Ferran</a:t>
            </a:r>
            <a:r>
              <a:rPr lang="en-US" dirty="0" smtClean="0"/>
              <a:t> Brown from the Noun Project</a:t>
            </a:r>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20</a:t>
            </a:fld>
            <a:endParaRPr lang="en-US"/>
          </a:p>
        </p:txBody>
      </p:sp>
    </p:spTree>
    <p:extLst>
      <p:ext uri="{BB962C8B-B14F-4D97-AF65-F5344CB8AC3E}">
        <p14:creationId xmlns:p14="http://schemas.microsoft.com/office/powerpoint/2010/main" val="84345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“Control” sections use a variety</a:t>
            </a:r>
            <a:r>
              <a:rPr lang="en-US" sz="1200" b="1" kern="1200" baseline="0" dirty="0">
                <a:solidFill>
                  <a:schemeClr val="tx1"/>
                </a:solidFill>
                <a:effectLst/>
                <a:latin typeface="+mn-lt"/>
                <a:ea typeface="+mn-ea"/>
                <a:cs typeface="+mn-cs"/>
              </a:rPr>
              <a:t> of required course materials. Some use commercial textbooks. Others use OER textbooks.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1AB4BD-B90D-BB44-AF6F-E2CADB25FF67}" type="slidenum">
              <a:rPr lang="en-US" smtClean="0"/>
              <a:t>21</a:t>
            </a:fld>
            <a:endParaRPr lang="en-US"/>
          </a:p>
        </p:txBody>
      </p:sp>
    </p:spTree>
    <p:extLst>
      <p:ext uri="{BB962C8B-B14F-4D97-AF65-F5344CB8AC3E}">
        <p14:creationId xmlns:p14="http://schemas.microsoft.com/office/powerpoint/2010/main" val="15292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also studies about perceptions of the quality of open educational resources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smtClean="0">
                <a:solidFill>
                  <a:schemeClr val="tx1"/>
                </a:solidFill>
                <a:effectLst/>
                <a:latin typeface="+mn-lt"/>
                <a:ea typeface="+mn-ea"/>
                <a:cs typeface="+mn-cs"/>
                <a:hlinkClick r:id="rId3"/>
              </a:rPr>
              <a:t>Allen, I., Seaman, J. (2014)</a:t>
            </a:r>
            <a:r>
              <a:rPr lang="en-US" sz="1200" kern="1200" dirty="0" smtClean="0">
                <a:solidFill>
                  <a:schemeClr val="tx1"/>
                </a:solidFill>
                <a:effectLst/>
                <a:latin typeface="+mn-lt"/>
                <a:ea typeface="+mn-ea"/>
                <a:cs typeface="+mn-cs"/>
              </a:rPr>
              <a:t>. Opening the Curriculum: Open Educational Resources in U.S. Higher Education, 2014. </a:t>
            </a:r>
            <a:r>
              <a:rPr lang="en-US" sz="1200" u="sng" kern="1200" dirty="0" smtClean="0">
                <a:solidFill>
                  <a:schemeClr val="tx1"/>
                </a:solidFill>
                <a:effectLst/>
                <a:latin typeface="+mn-lt"/>
                <a:ea typeface="+mn-ea"/>
                <a:cs typeface="+mn-cs"/>
                <a:hlinkClick r:id="rId4"/>
              </a:rPr>
              <a:t>Bliss, T., Robinson, T. J., Hilton, J., &amp; Wiley, D. (2013)</a:t>
            </a:r>
            <a:r>
              <a:rPr lang="en-US" sz="1200" kern="1200" dirty="0" smtClean="0">
                <a:solidFill>
                  <a:schemeClr val="tx1"/>
                </a:solidFill>
                <a:effectLst/>
                <a:latin typeface="+mn-lt"/>
                <a:ea typeface="+mn-ea"/>
                <a:cs typeface="+mn-cs"/>
              </a:rPr>
              <a:t>. An OER COUP: College teacher and student perceptions of Open Educational Resources.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1–25. </a:t>
            </a:r>
            <a:r>
              <a:rPr lang="en-US" sz="1200" u="sng" kern="1200" dirty="0" smtClean="0">
                <a:solidFill>
                  <a:schemeClr val="tx1"/>
                </a:solidFill>
                <a:effectLst/>
                <a:latin typeface="+mn-lt"/>
                <a:ea typeface="+mn-ea"/>
                <a:cs typeface="+mn-cs"/>
                <a:hlinkClick r:id="rId5"/>
              </a:rPr>
              <a:t>Bliss, T., Hilton, J., Wiley, D., Thanos, K. (2013).</a:t>
            </a:r>
            <a:r>
              <a:rPr lang="en-US" sz="1200" kern="1200" dirty="0" smtClean="0">
                <a:solidFill>
                  <a:schemeClr val="tx1"/>
                </a:solidFill>
                <a:effectLst/>
                <a:latin typeface="+mn-lt"/>
                <a:ea typeface="+mn-ea"/>
                <a:cs typeface="+mn-cs"/>
              </a:rPr>
              <a:t> The cost and quality of open textbooks: Perceptions of community college faculty and students. </a:t>
            </a:r>
            <a:r>
              <a:rPr lang="en-US" sz="1200" i="1" kern="1200" dirty="0" smtClean="0">
                <a:solidFill>
                  <a:schemeClr val="tx1"/>
                </a:solidFill>
                <a:effectLst/>
                <a:latin typeface="+mn-lt"/>
                <a:ea typeface="+mn-ea"/>
                <a:cs typeface="+mn-cs"/>
              </a:rPr>
              <a:t>First Monday</a:t>
            </a:r>
            <a:r>
              <a:rPr lang="en-US" sz="1200" kern="1200" dirty="0" smtClean="0">
                <a:solidFill>
                  <a:schemeClr val="tx1"/>
                </a:solidFill>
                <a:effectLst/>
                <a:latin typeface="+mn-lt"/>
                <a:ea typeface="+mn-ea"/>
                <a:cs typeface="+mn-cs"/>
              </a:rPr>
              <a:t>, 18:1. </a:t>
            </a:r>
            <a:r>
              <a:rPr lang="en-US" sz="1200" u="sng" kern="1200" dirty="0" smtClean="0">
                <a:solidFill>
                  <a:schemeClr val="tx1"/>
                </a:solidFill>
                <a:effectLst/>
                <a:latin typeface="+mn-lt"/>
                <a:ea typeface="+mn-ea"/>
                <a:cs typeface="+mn-cs"/>
                <a:hlinkClick r:id="rId6"/>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6"/>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Gil, P., Candelas, F., Jara,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8"/>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Hilton, J., Gaudet,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0"/>
              </a:rPr>
              <a:t>Lindshield, B., &amp; Adhikari, K. (2013)</a:t>
            </a:r>
            <a:r>
              <a:rPr lang="en-US" sz="1200" kern="1200" dirty="0" smtClean="0">
                <a:solidFill>
                  <a:schemeClr val="tx1"/>
                </a:solidFill>
                <a:effectLst/>
                <a:latin typeface="+mn-lt"/>
                <a:ea typeface="+mn-ea"/>
                <a:cs typeface="+mn-cs"/>
              </a:rPr>
              <a:t>. Online and campus college students like using an open educational resource instead of a traditional textbook. </a:t>
            </a:r>
            <a:r>
              <a:rPr lang="en-US" sz="1200" i="1" kern="1200" dirty="0" smtClean="0">
                <a:solidFill>
                  <a:schemeClr val="tx1"/>
                </a:solidFill>
                <a:effectLst/>
                <a:latin typeface="+mn-lt"/>
                <a:ea typeface="+mn-ea"/>
                <a:cs typeface="+mn-cs"/>
              </a:rPr>
              <a:t>Journal of Online Learning &amp; Teaching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(1), 1–7. </a:t>
            </a:r>
            <a:r>
              <a:rPr lang="en-US" sz="1200" u="sng" kern="1200" dirty="0" smtClean="0">
                <a:solidFill>
                  <a:schemeClr val="tx1"/>
                </a:solidFill>
                <a:effectLst/>
                <a:latin typeface="+mn-lt"/>
                <a:ea typeface="+mn-ea"/>
                <a:cs typeface="+mn-cs"/>
                <a:hlinkClick r:id="rId11"/>
              </a:rPr>
              <a:t>Petrides, L., Jimes, C., Middleton‐Detzner, C., Walling, J., &amp; Weiss, S. (2011)</a:t>
            </a:r>
            <a:r>
              <a:rPr lang="en-US" sz="1200" kern="1200" dirty="0" smtClean="0">
                <a:solidFill>
                  <a:schemeClr val="tx1"/>
                </a:solidFill>
                <a:effectLst/>
                <a:latin typeface="+mn-lt"/>
                <a:ea typeface="+mn-ea"/>
                <a:cs typeface="+mn-cs"/>
              </a:rPr>
              <a:t>. Open textbook adoption and use: Implications for teachers and learners. </a:t>
            </a:r>
            <a:r>
              <a:rPr lang="en-US" sz="1200" i="1" kern="1200" dirty="0" smtClean="0">
                <a:solidFill>
                  <a:schemeClr val="tx1"/>
                </a:solidFill>
                <a:effectLst/>
                <a:latin typeface="+mn-lt"/>
                <a:ea typeface="+mn-ea"/>
                <a:cs typeface="+mn-cs"/>
              </a:rPr>
              <a:t>Open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26</a:t>
            </a:r>
            <a:r>
              <a:rPr lang="en-US" sz="1200" kern="1200" dirty="0" smtClean="0">
                <a:solidFill>
                  <a:schemeClr val="tx1"/>
                </a:solidFill>
                <a:effectLst/>
                <a:latin typeface="+mn-lt"/>
                <a:ea typeface="+mn-ea"/>
                <a:cs typeface="+mn-cs"/>
              </a:rPr>
              <a:t>(1), 39-49, </a:t>
            </a:r>
            <a:r>
              <a:rPr lang="en-US" sz="1200" u="sng" kern="1200" dirty="0" smtClean="0">
                <a:solidFill>
                  <a:schemeClr val="tx1"/>
                </a:solidFill>
                <a:effectLst/>
                <a:latin typeface="+mn-lt"/>
                <a:ea typeface="+mn-ea"/>
                <a:cs typeface="+mn-cs"/>
                <a:hlinkClick r:id="rId12"/>
              </a:rPr>
              <a:t>Pitt, R., Ebrahimi, N., McAndrew, P., &amp; Coughlan, T.</a:t>
            </a:r>
            <a:r>
              <a:rPr lang="en-US" sz="1200" kern="1200" dirty="0" smtClean="0">
                <a:solidFill>
                  <a:schemeClr val="tx1"/>
                </a:solidFill>
                <a:effectLst/>
                <a:latin typeface="+mn-lt"/>
                <a:ea typeface="+mn-ea"/>
                <a:cs typeface="+mn-cs"/>
              </a:rPr>
              <a:t> (2013). Assessing OER impact across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and learners: experiences from the Bridge to Success project. Journal of Interactive Media in Education, 2013(3).</a:t>
            </a:r>
            <a:endParaRPr lang="en-US" dirty="0" smtClean="0"/>
          </a:p>
          <a:p>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22</a:t>
            </a:fld>
            <a:endParaRPr lang="en-US"/>
          </a:p>
        </p:txBody>
      </p:sp>
    </p:spTree>
    <p:extLst>
      <p:ext uri="{BB962C8B-B14F-4D97-AF65-F5344CB8AC3E}">
        <p14:creationId xmlns:p14="http://schemas.microsoft.com/office/powerpoint/2010/main" val="213017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smtClean="0">
                <a:solidFill>
                  <a:schemeClr val="tx1"/>
                </a:solidFill>
                <a:effectLst/>
                <a:latin typeface="+mn-lt"/>
                <a:ea typeface="+mn-ea"/>
                <a:cs typeface="+mn-cs"/>
                <a:hlinkClick r:id="rId3"/>
              </a:rPr>
              <a:t>Allen, I., Seaman, J. (2014)</a:t>
            </a:r>
            <a:r>
              <a:rPr lang="en-US" sz="1200" kern="1200" dirty="0" smtClean="0">
                <a:solidFill>
                  <a:schemeClr val="tx1"/>
                </a:solidFill>
                <a:effectLst/>
                <a:latin typeface="+mn-lt"/>
                <a:ea typeface="+mn-ea"/>
                <a:cs typeface="+mn-cs"/>
              </a:rPr>
              <a:t>. Opening the Curriculum: Open Educational Resources in U.S. Higher Education, 2014. </a:t>
            </a:r>
            <a:r>
              <a:rPr lang="en-US" sz="1200" u="sng" kern="1200" dirty="0" smtClean="0">
                <a:solidFill>
                  <a:schemeClr val="tx1"/>
                </a:solidFill>
                <a:effectLst/>
                <a:latin typeface="+mn-lt"/>
                <a:ea typeface="+mn-ea"/>
                <a:cs typeface="+mn-cs"/>
                <a:hlinkClick r:id="rId4"/>
              </a:rPr>
              <a:t>Bliss, T., Robinson, T. J., Hilton, J., &amp; Wiley, D. (2013)</a:t>
            </a:r>
            <a:r>
              <a:rPr lang="en-US" sz="1200" kern="1200" dirty="0" smtClean="0">
                <a:solidFill>
                  <a:schemeClr val="tx1"/>
                </a:solidFill>
                <a:effectLst/>
                <a:latin typeface="+mn-lt"/>
                <a:ea typeface="+mn-ea"/>
                <a:cs typeface="+mn-cs"/>
              </a:rPr>
              <a:t>. An OER COUP: College teacher and student perceptions of Open Educational Resources.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1–25. </a:t>
            </a:r>
            <a:r>
              <a:rPr lang="en-US" sz="1200" u="sng" kern="1200" dirty="0" smtClean="0">
                <a:solidFill>
                  <a:schemeClr val="tx1"/>
                </a:solidFill>
                <a:effectLst/>
                <a:latin typeface="+mn-lt"/>
                <a:ea typeface="+mn-ea"/>
                <a:cs typeface="+mn-cs"/>
                <a:hlinkClick r:id="rId5"/>
              </a:rPr>
              <a:t>Bliss, T., Hilton, J., Wiley, D., Thanos, K. (2013).</a:t>
            </a:r>
            <a:r>
              <a:rPr lang="en-US" sz="1200" kern="1200" dirty="0" smtClean="0">
                <a:solidFill>
                  <a:schemeClr val="tx1"/>
                </a:solidFill>
                <a:effectLst/>
                <a:latin typeface="+mn-lt"/>
                <a:ea typeface="+mn-ea"/>
                <a:cs typeface="+mn-cs"/>
              </a:rPr>
              <a:t> The cost and quality of open textbooks: Perceptions of community college faculty and students. </a:t>
            </a:r>
            <a:r>
              <a:rPr lang="en-US" sz="1200" i="1" kern="1200" dirty="0" smtClean="0">
                <a:solidFill>
                  <a:schemeClr val="tx1"/>
                </a:solidFill>
                <a:effectLst/>
                <a:latin typeface="+mn-lt"/>
                <a:ea typeface="+mn-ea"/>
                <a:cs typeface="+mn-cs"/>
              </a:rPr>
              <a:t>First Monday</a:t>
            </a:r>
            <a:r>
              <a:rPr lang="en-US" sz="1200" kern="1200" dirty="0" smtClean="0">
                <a:solidFill>
                  <a:schemeClr val="tx1"/>
                </a:solidFill>
                <a:effectLst/>
                <a:latin typeface="+mn-lt"/>
                <a:ea typeface="+mn-ea"/>
                <a:cs typeface="+mn-cs"/>
              </a:rPr>
              <a:t>, 18:1. </a:t>
            </a:r>
            <a:r>
              <a:rPr lang="en-US" sz="1200" u="sng" kern="1200" dirty="0" smtClean="0">
                <a:solidFill>
                  <a:schemeClr val="tx1"/>
                </a:solidFill>
                <a:effectLst/>
                <a:latin typeface="+mn-lt"/>
                <a:ea typeface="+mn-ea"/>
                <a:cs typeface="+mn-cs"/>
                <a:hlinkClick r:id="rId6"/>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6"/>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Gil, P., Candelas, F., Jara,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8"/>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Hilton, J., Gaudet,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0"/>
              </a:rPr>
              <a:t>Lindshield, B., &amp; Adhikari, K. (2013)</a:t>
            </a:r>
            <a:r>
              <a:rPr lang="en-US" sz="1200" kern="1200" dirty="0" smtClean="0">
                <a:solidFill>
                  <a:schemeClr val="tx1"/>
                </a:solidFill>
                <a:effectLst/>
                <a:latin typeface="+mn-lt"/>
                <a:ea typeface="+mn-ea"/>
                <a:cs typeface="+mn-cs"/>
              </a:rPr>
              <a:t>. Online and campus college students like using an open educational resource instead of a traditional textbook. </a:t>
            </a:r>
            <a:r>
              <a:rPr lang="en-US" sz="1200" i="1" kern="1200" dirty="0" smtClean="0">
                <a:solidFill>
                  <a:schemeClr val="tx1"/>
                </a:solidFill>
                <a:effectLst/>
                <a:latin typeface="+mn-lt"/>
                <a:ea typeface="+mn-ea"/>
                <a:cs typeface="+mn-cs"/>
              </a:rPr>
              <a:t>Journal of Online Learning &amp; Teaching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(1), 1–7. </a:t>
            </a:r>
            <a:r>
              <a:rPr lang="en-US" sz="1200" u="sng" kern="1200" dirty="0" smtClean="0">
                <a:solidFill>
                  <a:schemeClr val="tx1"/>
                </a:solidFill>
                <a:effectLst/>
                <a:latin typeface="+mn-lt"/>
                <a:ea typeface="+mn-ea"/>
                <a:cs typeface="+mn-cs"/>
                <a:hlinkClick r:id="rId11"/>
              </a:rPr>
              <a:t>Petrides, L., Jimes, C., Middleton‐Detzner, C., Walling, J., &amp; Weiss, S. (2011)</a:t>
            </a:r>
            <a:r>
              <a:rPr lang="en-US" sz="1200" kern="1200" dirty="0" smtClean="0">
                <a:solidFill>
                  <a:schemeClr val="tx1"/>
                </a:solidFill>
                <a:effectLst/>
                <a:latin typeface="+mn-lt"/>
                <a:ea typeface="+mn-ea"/>
                <a:cs typeface="+mn-cs"/>
              </a:rPr>
              <a:t>. Open textbook adoption and use: Implications for teachers and learners. </a:t>
            </a:r>
            <a:r>
              <a:rPr lang="en-US" sz="1200" i="1" kern="1200" dirty="0" smtClean="0">
                <a:solidFill>
                  <a:schemeClr val="tx1"/>
                </a:solidFill>
                <a:effectLst/>
                <a:latin typeface="+mn-lt"/>
                <a:ea typeface="+mn-ea"/>
                <a:cs typeface="+mn-cs"/>
              </a:rPr>
              <a:t>Open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26</a:t>
            </a:r>
            <a:r>
              <a:rPr lang="en-US" sz="1200" kern="1200" dirty="0" smtClean="0">
                <a:solidFill>
                  <a:schemeClr val="tx1"/>
                </a:solidFill>
                <a:effectLst/>
                <a:latin typeface="+mn-lt"/>
                <a:ea typeface="+mn-ea"/>
                <a:cs typeface="+mn-cs"/>
              </a:rPr>
              <a:t>(1), 39-49, </a:t>
            </a:r>
            <a:r>
              <a:rPr lang="en-US" sz="1200" u="sng" kern="1200" dirty="0" smtClean="0">
                <a:solidFill>
                  <a:schemeClr val="tx1"/>
                </a:solidFill>
                <a:effectLst/>
                <a:latin typeface="+mn-lt"/>
                <a:ea typeface="+mn-ea"/>
                <a:cs typeface="+mn-cs"/>
                <a:hlinkClick r:id="rId12"/>
              </a:rPr>
              <a:t>Pitt, R., Ebrahimi, N., McAndrew, P., &amp; Coughlan, T.</a:t>
            </a:r>
            <a:r>
              <a:rPr lang="en-US" sz="1200" kern="1200" dirty="0" smtClean="0">
                <a:solidFill>
                  <a:schemeClr val="tx1"/>
                </a:solidFill>
                <a:effectLst/>
                <a:latin typeface="+mn-lt"/>
                <a:ea typeface="+mn-ea"/>
                <a:cs typeface="+mn-cs"/>
              </a:rPr>
              <a:t> (2013). Assessing OER impact across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and learners: experiences from the Bridge to Success project. Journal of Interactive Media in Education, 2013(3).</a:t>
            </a:r>
          </a:p>
          <a:p>
            <a:endParaRPr lang="en-US" sz="1200" kern="1200" dirty="0" smtClean="0">
              <a:solidFill>
                <a:schemeClr val="tx1"/>
              </a:solidFill>
              <a:effectLst/>
              <a:latin typeface="+mn-lt"/>
              <a:ea typeface="+mn-ea"/>
              <a:cs typeface="+mn-cs"/>
            </a:endParaRPr>
          </a:p>
          <a:p>
            <a:r>
              <a:rPr lang="en-US" dirty="0" smtClean="0"/>
              <a:t>person icon by </a:t>
            </a:r>
            <a:r>
              <a:rPr lang="en-US" dirty="0" err="1" smtClean="0"/>
              <a:t>Ferran</a:t>
            </a:r>
            <a:r>
              <a:rPr lang="en-US" dirty="0" smtClean="0"/>
              <a:t> Brown from the Noun Project</a:t>
            </a:r>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23</a:t>
            </a:fld>
            <a:endParaRPr lang="en-US"/>
          </a:p>
        </p:txBody>
      </p:sp>
    </p:spTree>
    <p:extLst>
      <p:ext uri="{BB962C8B-B14F-4D97-AF65-F5344CB8AC3E}">
        <p14:creationId xmlns:p14="http://schemas.microsoft.com/office/powerpoint/2010/main" val="37244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 about half feel the quality is about the same as what they were using before. Just over a third say it’s better.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smtClean="0">
                <a:solidFill>
                  <a:schemeClr val="tx1"/>
                </a:solidFill>
                <a:effectLst/>
                <a:latin typeface="+mn-lt"/>
                <a:ea typeface="+mn-ea"/>
                <a:cs typeface="+mn-cs"/>
                <a:hlinkClick r:id="rId3"/>
              </a:rPr>
              <a:t>Allen, I., Seaman, J. (2014)</a:t>
            </a:r>
            <a:r>
              <a:rPr lang="en-US" sz="1200" kern="1200" dirty="0" smtClean="0">
                <a:solidFill>
                  <a:schemeClr val="tx1"/>
                </a:solidFill>
                <a:effectLst/>
                <a:latin typeface="+mn-lt"/>
                <a:ea typeface="+mn-ea"/>
                <a:cs typeface="+mn-cs"/>
              </a:rPr>
              <a:t>. Opening the Curriculum: Open Educational Resources in U.S. Higher Education, 2014. </a:t>
            </a:r>
            <a:r>
              <a:rPr lang="en-US" sz="1200" u="sng" kern="1200" dirty="0" smtClean="0">
                <a:solidFill>
                  <a:schemeClr val="tx1"/>
                </a:solidFill>
                <a:effectLst/>
                <a:latin typeface="+mn-lt"/>
                <a:ea typeface="+mn-ea"/>
                <a:cs typeface="+mn-cs"/>
                <a:hlinkClick r:id="rId4"/>
              </a:rPr>
              <a:t>Bliss, T., Robinson, T. J., Hilton, J., &amp; Wiley, D. (2013)</a:t>
            </a:r>
            <a:r>
              <a:rPr lang="en-US" sz="1200" kern="1200" dirty="0" smtClean="0">
                <a:solidFill>
                  <a:schemeClr val="tx1"/>
                </a:solidFill>
                <a:effectLst/>
                <a:latin typeface="+mn-lt"/>
                <a:ea typeface="+mn-ea"/>
                <a:cs typeface="+mn-cs"/>
              </a:rPr>
              <a:t>. An OER COUP: College teacher and student perceptions of Open Educational Resources.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1–25. </a:t>
            </a:r>
            <a:r>
              <a:rPr lang="en-US" sz="1200" u="sng" kern="1200" dirty="0" smtClean="0">
                <a:solidFill>
                  <a:schemeClr val="tx1"/>
                </a:solidFill>
                <a:effectLst/>
                <a:latin typeface="+mn-lt"/>
                <a:ea typeface="+mn-ea"/>
                <a:cs typeface="+mn-cs"/>
                <a:hlinkClick r:id="rId5"/>
              </a:rPr>
              <a:t>Bliss, T., Hilton, J., Wiley, D., Thanos, K. (2013).</a:t>
            </a:r>
            <a:r>
              <a:rPr lang="en-US" sz="1200" kern="1200" dirty="0" smtClean="0">
                <a:solidFill>
                  <a:schemeClr val="tx1"/>
                </a:solidFill>
                <a:effectLst/>
                <a:latin typeface="+mn-lt"/>
                <a:ea typeface="+mn-ea"/>
                <a:cs typeface="+mn-cs"/>
              </a:rPr>
              <a:t> The cost and quality of open textbooks: Perceptions of community college faculty and students. </a:t>
            </a:r>
            <a:r>
              <a:rPr lang="en-US" sz="1200" i="1" kern="1200" dirty="0" smtClean="0">
                <a:solidFill>
                  <a:schemeClr val="tx1"/>
                </a:solidFill>
                <a:effectLst/>
                <a:latin typeface="+mn-lt"/>
                <a:ea typeface="+mn-ea"/>
                <a:cs typeface="+mn-cs"/>
              </a:rPr>
              <a:t>First Monday</a:t>
            </a:r>
            <a:r>
              <a:rPr lang="en-US" sz="1200" kern="1200" dirty="0" smtClean="0">
                <a:solidFill>
                  <a:schemeClr val="tx1"/>
                </a:solidFill>
                <a:effectLst/>
                <a:latin typeface="+mn-lt"/>
                <a:ea typeface="+mn-ea"/>
                <a:cs typeface="+mn-cs"/>
              </a:rPr>
              <a:t>, 18:1. </a:t>
            </a:r>
            <a:r>
              <a:rPr lang="en-US" sz="1200" u="sng" kern="1200" dirty="0" smtClean="0">
                <a:solidFill>
                  <a:schemeClr val="tx1"/>
                </a:solidFill>
                <a:effectLst/>
                <a:latin typeface="+mn-lt"/>
                <a:ea typeface="+mn-ea"/>
                <a:cs typeface="+mn-cs"/>
                <a:hlinkClick r:id="rId6"/>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6"/>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Gil, P., Candelas, F., Jara,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8"/>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Hilton, J., Gaudet,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0"/>
              </a:rPr>
              <a:t>Lindshield, B., &amp; Adhikari, K. (2013)</a:t>
            </a:r>
            <a:r>
              <a:rPr lang="en-US" sz="1200" kern="1200" dirty="0" smtClean="0">
                <a:solidFill>
                  <a:schemeClr val="tx1"/>
                </a:solidFill>
                <a:effectLst/>
                <a:latin typeface="+mn-lt"/>
                <a:ea typeface="+mn-ea"/>
                <a:cs typeface="+mn-cs"/>
              </a:rPr>
              <a:t>. Online and campus college students like using an open educational resource instead of a traditional textbook. </a:t>
            </a:r>
            <a:r>
              <a:rPr lang="en-US" sz="1200" i="1" kern="1200" dirty="0" smtClean="0">
                <a:solidFill>
                  <a:schemeClr val="tx1"/>
                </a:solidFill>
                <a:effectLst/>
                <a:latin typeface="+mn-lt"/>
                <a:ea typeface="+mn-ea"/>
                <a:cs typeface="+mn-cs"/>
              </a:rPr>
              <a:t>Journal of Online Learning &amp; Teaching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(1), 1–7. </a:t>
            </a:r>
            <a:r>
              <a:rPr lang="en-US" sz="1200" u="sng" kern="1200" dirty="0" smtClean="0">
                <a:solidFill>
                  <a:schemeClr val="tx1"/>
                </a:solidFill>
                <a:effectLst/>
                <a:latin typeface="+mn-lt"/>
                <a:ea typeface="+mn-ea"/>
                <a:cs typeface="+mn-cs"/>
                <a:hlinkClick r:id="rId11"/>
              </a:rPr>
              <a:t>Petrides, L., Jimes, C., Middleton‐Detzner, C., Walling, J., &amp; Weiss, S. (2011)</a:t>
            </a:r>
            <a:r>
              <a:rPr lang="en-US" sz="1200" kern="1200" dirty="0" smtClean="0">
                <a:solidFill>
                  <a:schemeClr val="tx1"/>
                </a:solidFill>
                <a:effectLst/>
                <a:latin typeface="+mn-lt"/>
                <a:ea typeface="+mn-ea"/>
                <a:cs typeface="+mn-cs"/>
              </a:rPr>
              <a:t>. Open textbook adoption and use: Implications for teachers and learners. </a:t>
            </a:r>
            <a:r>
              <a:rPr lang="en-US" sz="1200" i="1" kern="1200" dirty="0" smtClean="0">
                <a:solidFill>
                  <a:schemeClr val="tx1"/>
                </a:solidFill>
                <a:effectLst/>
                <a:latin typeface="+mn-lt"/>
                <a:ea typeface="+mn-ea"/>
                <a:cs typeface="+mn-cs"/>
              </a:rPr>
              <a:t>Open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26</a:t>
            </a:r>
            <a:r>
              <a:rPr lang="en-US" sz="1200" kern="1200" dirty="0" smtClean="0">
                <a:solidFill>
                  <a:schemeClr val="tx1"/>
                </a:solidFill>
                <a:effectLst/>
                <a:latin typeface="+mn-lt"/>
                <a:ea typeface="+mn-ea"/>
                <a:cs typeface="+mn-cs"/>
              </a:rPr>
              <a:t>(1), 39-49, </a:t>
            </a:r>
            <a:r>
              <a:rPr lang="en-US" sz="1200" u="sng" kern="1200" dirty="0" smtClean="0">
                <a:solidFill>
                  <a:schemeClr val="tx1"/>
                </a:solidFill>
                <a:effectLst/>
                <a:latin typeface="+mn-lt"/>
                <a:ea typeface="+mn-ea"/>
                <a:cs typeface="+mn-cs"/>
                <a:hlinkClick r:id="rId12"/>
              </a:rPr>
              <a:t>Pitt, R., Ebrahimi, N., McAndrew, P., &amp; Coughlan, T.</a:t>
            </a:r>
            <a:r>
              <a:rPr lang="en-US" sz="1200" kern="1200" dirty="0" smtClean="0">
                <a:solidFill>
                  <a:schemeClr val="tx1"/>
                </a:solidFill>
                <a:effectLst/>
                <a:latin typeface="+mn-lt"/>
                <a:ea typeface="+mn-ea"/>
                <a:cs typeface="+mn-cs"/>
              </a:rPr>
              <a:t> (2013). Assessing OER impact across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and learners: experiences from the Bridge to Success project. Journal of Interactive Media in Education, 2013(3).</a:t>
            </a:r>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24</a:t>
            </a:fld>
            <a:endParaRPr lang="en-US"/>
          </a:p>
        </p:txBody>
      </p:sp>
    </p:spTree>
    <p:extLst>
      <p:ext uri="{BB962C8B-B14F-4D97-AF65-F5344CB8AC3E}">
        <p14:creationId xmlns:p14="http://schemas.microsoft.com/office/powerpoint/2010/main" val="63328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Seeking ways to lower barriers for students and improve the effectiveness of its </a:t>
            </a:r>
            <a:r>
              <a:rPr lang="en-US" sz="2400" i="1" kern="1200" dirty="0" smtClean="0">
                <a:solidFill>
                  <a:schemeClr val="tx1"/>
                </a:solidFill>
                <a:effectLst/>
                <a:latin typeface="+mn-lt"/>
                <a:ea typeface="+mn-ea"/>
                <a:cs typeface="+mn-cs"/>
              </a:rPr>
              <a:t>College Success</a:t>
            </a:r>
            <a:r>
              <a:rPr lang="en-US" sz="2400" kern="1200" dirty="0" smtClean="0">
                <a:solidFill>
                  <a:schemeClr val="tx1"/>
                </a:solidFill>
                <a:effectLst/>
                <a:latin typeface="+mn-lt"/>
                <a:ea typeface="+mn-ea"/>
                <a:cs typeface="+mn-cs"/>
              </a:rPr>
              <a:t> course, Monroe Community College (MCC) assembled a collaborative team to redesign the course using open educational resources (OER) and move dozens of instructors and hundreds of students to more relevant, lower-cost materials. They</a:t>
            </a:r>
            <a:r>
              <a:rPr lang="en-US" sz="2400" kern="1200" baseline="0" dirty="0" smtClean="0">
                <a:solidFill>
                  <a:schemeClr val="tx1"/>
                </a:solidFill>
                <a:effectLst/>
                <a:latin typeface="+mn-lt"/>
                <a:ea typeface="+mn-ea"/>
                <a:cs typeface="+mn-cs"/>
              </a:rPr>
              <a:t> started with an openly-licensed College Success textbook and customized it to reflect what they wanted incoming Monroe CC students to know and understand about being successful at their institution. It covered not only study skills and how college works, but also what resources are available at Monroe to support students and help them achieve their goals. </a:t>
            </a:r>
            <a:r>
              <a:rPr lang="en-US" sz="2400" kern="1200" dirty="0" smtClean="0">
                <a:solidFill>
                  <a:schemeClr val="tx1"/>
                </a:solidFill>
                <a:effectLst/>
                <a:latin typeface="+mn-lt"/>
                <a:ea typeface="+mn-ea"/>
                <a:cs typeface="+mn-cs"/>
              </a:rPr>
              <a:t>The project brought stakeholders on board from the library, bookstore, student services, faculty and executive leadership to contribute to the success of this initiative. Together they navigated administrative considerations including budget, course fee structure, and faculty training and support for course design and instruction using OER. The bookstore provides a low-cost, hard-copy textbook, and materials are free online. Building on this success, MCC</a:t>
            </a:r>
            <a:r>
              <a:rPr lang="en-US" sz="2400" kern="1200" baseline="0" dirty="0" smtClean="0">
                <a:solidFill>
                  <a:schemeClr val="tx1"/>
                </a:solidFill>
                <a:effectLst/>
                <a:latin typeface="+mn-lt"/>
                <a:ea typeface="+mn-ea"/>
                <a:cs typeface="+mn-cs"/>
              </a:rPr>
              <a:t> is pursuing </a:t>
            </a:r>
            <a:r>
              <a:rPr lang="en-US" sz="2400" kern="1200" dirty="0" smtClean="0">
                <a:solidFill>
                  <a:schemeClr val="tx1"/>
                </a:solidFill>
                <a:effectLst/>
                <a:latin typeface="+mn-lt"/>
                <a:ea typeface="+mn-ea"/>
                <a:cs typeface="+mn-cs"/>
              </a:rPr>
              <a:t>a similar, collaborative model to transition other high-enrollment courses to OER. </a:t>
            </a:r>
            <a:endParaRPr lang="en-US" dirty="0" smtClean="0"/>
          </a:p>
          <a:p>
            <a:pPr lvl="0" rtl="0">
              <a:spcBef>
                <a:spcPts val="0"/>
              </a:spcBef>
              <a:buNone/>
            </a:pPr>
            <a:endParaRPr dirty="0"/>
          </a:p>
        </p:txBody>
      </p:sp>
      <p:sp>
        <p:nvSpPr>
          <p:cNvPr id="165" name="Shape 1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386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76250" indent="-342900">
              <a:spcBef>
                <a:spcPts val="600"/>
              </a:spcBef>
              <a:buClr>
                <a:schemeClr val="dk1"/>
              </a:buClr>
              <a:buSzPct val="100000"/>
            </a:pPr>
            <a:r>
              <a:rPr lang="tr-TR" sz="2400" noProof="0" dirty="0" err="1" smtClean="0"/>
              <a:t>Build</a:t>
            </a:r>
            <a:r>
              <a:rPr lang="tr-TR" sz="2400" dirty="0" smtClean="0"/>
              <a:t> OER </a:t>
            </a:r>
            <a:r>
              <a:rPr lang="tr-TR" sz="2400" dirty="0" err="1" smtClean="0"/>
              <a:t>into</a:t>
            </a:r>
            <a:r>
              <a:rPr lang="tr-TR" sz="2400" dirty="0" smtClean="0"/>
              <a:t> a </a:t>
            </a:r>
            <a:r>
              <a:rPr lang="tr-TR" sz="2400" dirty="0" err="1" smtClean="0"/>
              <a:t>broader</a:t>
            </a:r>
            <a:r>
              <a:rPr lang="tr-TR" sz="2400" dirty="0" smtClean="0"/>
              <a:t> </a:t>
            </a:r>
            <a:r>
              <a:rPr lang="tr-TR" sz="2400" dirty="0" err="1" smtClean="0"/>
              <a:t>initiative</a:t>
            </a:r>
            <a:r>
              <a:rPr lang="tr-TR" sz="2400" dirty="0" smtClean="0"/>
              <a:t> </a:t>
            </a:r>
            <a:r>
              <a:rPr lang="tr-TR" sz="2400" dirty="0" err="1" smtClean="0"/>
              <a:t>around</a:t>
            </a:r>
            <a:r>
              <a:rPr lang="tr-TR" sz="2400" dirty="0" smtClean="0"/>
              <a:t> </a:t>
            </a:r>
            <a:r>
              <a:rPr lang="tr-TR" sz="2400" dirty="0" err="1" smtClean="0"/>
              <a:t>affordability</a:t>
            </a:r>
            <a:r>
              <a:rPr lang="tr-TR" sz="2400" dirty="0" smtClean="0"/>
              <a:t>, </a:t>
            </a:r>
            <a:r>
              <a:rPr lang="tr-TR" sz="2400" dirty="0" err="1" smtClean="0"/>
              <a:t>access</a:t>
            </a:r>
            <a:r>
              <a:rPr lang="tr-TR" sz="2400" dirty="0" smtClean="0"/>
              <a:t>, </a:t>
            </a:r>
            <a:r>
              <a:rPr lang="tr-TR" sz="2400" dirty="0" err="1" smtClean="0"/>
              <a:t>student</a:t>
            </a:r>
            <a:r>
              <a:rPr lang="tr-TR" sz="2400" dirty="0" smtClean="0"/>
              <a:t> </a:t>
            </a:r>
            <a:r>
              <a:rPr lang="tr-TR" sz="2400" dirty="0" err="1" smtClean="0"/>
              <a:t>success</a:t>
            </a:r>
            <a:r>
              <a:rPr lang="tr-TR" sz="2400" dirty="0" smtClean="0"/>
              <a:t>: OER </a:t>
            </a:r>
            <a:r>
              <a:rPr lang="tr-TR" sz="2400" dirty="0" err="1" smtClean="0"/>
              <a:t>degree</a:t>
            </a:r>
            <a:r>
              <a:rPr lang="tr-TR" sz="2400" dirty="0" smtClean="0"/>
              <a:t> program. </a:t>
            </a:r>
          </a:p>
          <a:p>
            <a:pPr marL="476250" indent="-342900">
              <a:spcBef>
                <a:spcPts val="600"/>
              </a:spcBef>
              <a:buClr>
                <a:schemeClr val="dk1"/>
              </a:buClr>
              <a:buSzPct val="100000"/>
            </a:pPr>
            <a:endParaRPr lang="tr-TR" sz="2400" dirty="0" smtClean="0"/>
          </a:p>
        </p:txBody>
      </p:sp>
      <p:sp>
        <p:nvSpPr>
          <p:cNvPr id="165" name="Shape 1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077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web.tcc.edu</a:t>
            </a:r>
            <a:r>
              <a:rPr lang="en-US" dirty="0" smtClean="0"/>
              <a:t>/academics/</a:t>
            </a:r>
            <a:r>
              <a:rPr lang="en-US" dirty="0" err="1" smtClean="0"/>
              <a:t>zdegree</a:t>
            </a:r>
            <a:r>
              <a:rPr lang="en-US" dirty="0" smtClean="0"/>
              <a:t>/</a:t>
            </a:r>
            <a:endParaRPr lang="en-US" dirty="0"/>
          </a:p>
        </p:txBody>
      </p:sp>
      <p:sp>
        <p:nvSpPr>
          <p:cNvPr id="4" name="Slide Number Placeholder 3"/>
          <p:cNvSpPr>
            <a:spLocks noGrp="1"/>
          </p:cNvSpPr>
          <p:nvPr>
            <p:ph type="sldNum" sz="quarter" idx="10"/>
          </p:nvPr>
        </p:nvSpPr>
        <p:spPr/>
        <p:txBody>
          <a:bodyPr/>
          <a:lstStyle/>
          <a:p>
            <a:fld id="{3B1D95E3-A128-3242-ABF6-C3606392AB0B}" type="slidenum">
              <a:rPr lang="en-US" smtClean="0"/>
              <a:t>31</a:t>
            </a:fld>
            <a:endParaRPr lang="en-US"/>
          </a:p>
        </p:txBody>
      </p:sp>
    </p:spTree>
    <p:extLst>
      <p:ext uri="{BB962C8B-B14F-4D97-AF65-F5344CB8AC3E}">
        <p14:creationId xmlns:p14="http://schemas.microsoft.com/office/powerpoint/2010/main" val="1323616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briefly, Lumen</a:t>
            </a:r>
            <a:r>
              <a:rPr lang="en-US" baseline="0" dirty="0" smtClean="0"/>
              <a:t> is a company that was created to support institutions in adopting OER. As we have worked with institutions around the country in evaluating and using OER course materials we have identified a range of opportunities to improve and enhance the OER to support a greater level of interactivity and success. We are excited about these </a:t>
            </a:r>
            <a:r>
              <a:rPr lang="en-US" baseline="0" dirty="0" err="1" smtClean="0"/>
              <a:t>Waymaker</a:t>
            </a:r>
            <a:r>
              <a:rPr lang="en-US" baseline="0" dirty="0" smtClean="0"/>
              <a:t> courses as an opportunity to expand our OER work.</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35</a:t>
            </a:fld>
            <a:endParaRPr lang="en-US"/>
          </a:p>
        </p:txBody>
      </p:sp>
    </p:spTree>
    <p:extLst>
      <p:ext uri="{BB962C8B-B14F-4D97-AF65-F5344CB8AC3E}">
        <p14:creationId xmlns:p14="http://schemas.microsoft.com/office/powerpoint/2010/main" val="76873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into a little more detail on each of these offerings:</a:t>
            </a:r>
          </a:p>
          <a:p>
            <a:r>
              <a:rPr lang="en-US" dirty="0" smtClean="0"/>
              <a:t>Candela</a:t>
            </a:r>
            <a:r>
              <a:rPr lang="en-US" baseline="0" dirty="0" smtClean="0"/>
              <a:t> courses offer a great, well-supported starting point for faculty members to adopt, customize and teach OER courses. They’re developed and curated, building on the best prior work of peers. Instructors can retain, reuse, revise, remix and redistribute course content however they like. Students and instructors access all digital course materials right inside the LMS course shell. PDF and EPUB formats are also available for offline access to course materials. Supplemental materials like quiz banks, sample assessments and assignments, study guides, video and so forth are typically incorporated into course design. </a:t>
            </a:r>
          </a:p>
          <a:p>
            <a:endParaRPr lang="en-US" baseline="0" dirty="0" smtClean="0"/>
          </a:p>
          <a:p>
            <a:r>
              <a:rPr lang="en-US" baseline="0" dirty="0" smtClean="0"/>
              <a:t>Candela courses are available for 65+ high-enrollment college subjects across many disciplines. Lumen’s low-cost support fee for Candela courses is $10 per student enrollment in sections using Lumen-supported materials.  </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37</a:t>
            </a:fld>
            <a:endParaRPr lang="en-US"/>
          </a:p>
        </p:txBody>
      </p:sp>
    </p:spTree>
    <p:extLst>
      <p:ext uri="{BB962C8B-B14F-4D97-AF65-F5344CB8AC3E}">
        <p14:creationId xmlns:p14="http://schemas.microsoft.com/office/powerpoint/2010/main" val="75819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It turns out that textbook cost has a direct impact</a:t>
            </a:r>
            <a:r>
              <a:rPr lang="en-US" sz="1200" b="0" i="0" u="none" strike="noStrike" kern="1200" baseline="0" dirty="0" smtClean="0">
                <a:solidFill>
                  <a:schemeClr val="tx1"/>
                </a:solidFill>
                <a:effectLst/>
                <a:latin typeface="+mn-lt"/>
                <a:ea typeface="+mn-ea"/>
                <a:cs typeface="+mn-cs"/>
              </a:rPr>
              <a:t> on students’ ability to succeed. </a:t>
            </a:r>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Recent research (conducted by the Florida Virtual Campus) quantifies the ways high textbook costs affect student persistence and success. </a:t>
            </a:r>
          </a:p>
          <a:p>
            <a:pPr lvl="1" rtl="0" fontAlgn="base"/>
            <a:r>
              <a:rPr lang="en-US" sz="1200" b="0" i="0" u="none" strike="noStrike" kern="1200" dirty="0" smtClean="0">
                <a:solidFill>
                  <a:schemeClr val="tx1"/>
                </a:solidFill>
                <a:effectLst/>
                <a:latin typeface="+mn-lt"/>
                <a:ea typeface="+mn-ea"/>
                <a:cs typeface="+mn-cs"/>
              </a:rPr>
              <a:t>More than 60% of students report not having purchase textbooks at some point due to the cost</a:t>
            </a:r>
          </a:p>
          <a:p>
            <a:pPr lvl="1" rtl="0" fontAlgn="base"/>
            <a:r>
              <a:rPr lang="en-US" sz="1200" b="0" i="0" u="none" strike="noStrike" kern="1200" dirty="0" smtClean="0">
                <a:solidFill>
                  <a:schemeClr val="tx1"/>
                </a:solidFill>
                <a:effectLst/>
                <a:latin typeface="+mn-lt"/>
                <a:ea typeface="+mn-ea"/>
                <a:cs typeface="+mn-cs"/>
              </a:rPr>
              <a:t>Nearly a quarter (23%) of students regularly go without textbooks due to their cost</a:t>
            </a:r>
          </a:p>
          <a:p>
            <a:pPr lvl="1" rtl="0" fontAlgn="base"/>
            <a:r>
              <a:rPr lang="en-US" sz="1200" b="0" i="0" u="none" strike="noStrike" kern="1200" dirty="0" smtClean="0">
                <a:solidFill>
                  <a:schemeClr val="tx1"/>
                </a:solidFill>
                <a:effectLst/>
                <a:latin typeface="+mn-lt"/>
                <a:ea typeface="+mn-ea"/>
                <a:cs typeface="+mn-cs"/>
              </a:rPr>
              <a:t>Due to the high cost of textbooks:</a:t>
            </a:r>
          </a:p>
          <a:p>
            <a:pPr lvl="2" rtl="0" fontAlgn="base"/>
            <a:r>
              <a:rPr lang="en-US" sz="1200" b="0" i="0" u="none" strike="noStrike" kern="1200" dirty="0" smtClean="0">
                <a:solidFill>
                  <a:schemeClr val="tx1"/>
                </a:solidFill>
                <a:effectLst/>
                <a:latin typeface="+mn-lt"/>
                <a:ea typeface="+mn-ea"/>
                <a:cs typeface="+mn-cs"/>
              </a:rPr>
              <a:t>35% of students report taking fewer courses</a:t>
            </a:r>
          </a:p>
          <a:p>
            <a:pPr lvl="2" rtl="0" fontAlgn="base"/>
            <a:r>
              <a:rPr lang="en-US" sz="1200" b="0" i="0" u="none" strike="noStrike" kern="1200" dirty="0" smtClean="0">
                <a:solidFill>
                  <a:schemeClr val="tx1"/>
                </a:solidFill>
                <a:effectLst/>
                <a:latin typeface="+mn-lt"/>
                <a:ea typeface="+mn-ea"/>
                <a:cs typeface="+mn-cs"/>
              </a:rPr>
              <a:t>31% report not registering for a course</a:t>
            </a:r>
          </a:p>
          <a:p>
            <a:pPr lvl="2" rtl="0" fontAlgn="base"/>
            <a:r>
              <a:rPr lang="en-US" sz="1200" b="0" i="0" u="none" strike="noStrike" kern="1200" dirty="0" smtClean="0">
                <a:solidFill>
                  <a:schemeClr val="tx1"/>
                </a:solidFill>
                <a:effectLst/>
                <a:latin typeface="+mn-lt"/>
                <a:ea typeface="+mn-ea"/>
                <a:cs typeface="+mn-cs"/>
              </a:rPr>
              <a:t>14% have dropped a course</a:t>
            </a:r>
          </a:p>
          <a:p>
            <a:pPr lvl="2" rtl="0" fontAlgn="base"/>
            <a:r>
              <a:rPr lang="en-US" sz="1200" b="0" i="0" u="none" strike="noStrike" kern="1200" dirty="0" smtClean="0">
                <a:solidFill>
                  <a:schemeClr val="tx1"/>
                </a:solidFill>
                <a:effectLst/>
                <a:latin typeface="+mn-lt"/>
                <a:ea typeface="+mn-ea"/>
                <a:cs typeface="+mn-cs"/>
              </a:rPr>
              <a:t>10% have withdrawn from a course</a:t>
            </a:r>
          </a:p>
          <a:p>
            <a:pPr lvl="0" rtl="0" fontAlgn="base"/>
            <a:r>
              <a:rPr lang="en-US" sz="1200" b="0" i="0" u="none" strike="noStrike" kern="1200" dirty="0" smtClean="0">
                <a:solidFill>
                  <a:schemeClr val="tx1"/>
                </a:solidFill>
                <a:effectLst/>
                <a:latin typeface="+mn-lt"/>
                <a:ea typeface="+mn-ea"/>
                <a:cs typeface="+mn-cs"/>
              </a:rPr>
              <a:t>Link</a:t>
            </a:r>
            <a:r>
              <a:rPr lang="en-US" sz="1200" b="0" i="0" u="none" strike="noStrike" kern="1200" baseline="0" dirty="0" smtClean="0">
                <a:solidFill>
                  <a:schemeClr val="tx1"/>
                </a:solidFill>
                <a:effectLst/>
                <a:latin typeface="+mn-lt"/>
                <a:ea typeface="+mn-ea"/>
                <a:cs typeface="+mn-cs"/>
              </a:rPr>
              <a:t> to research source: </a:t>
            </a:r>
            <a:r>
              <a:rPr lang="en-US" sz="1200" b="0" i="0" u="sng" kern="1200" dirty="0" smtClean="0">
                <a:solidFill>
                  <a:schemeClr val="tx1"/>
                </a:solidFill>
                <a:effectLst/>
                <a:latin typeface="+mn-lt"/>
                <a:ea typeface="+mn-ea"/>
                <a:cs typeface="+mn-cs"/>
                <a:hlinkClick r:id="rId3"/>
              </a:rPr>
              <a:t>http://www.openaccesstextbooks.org/pdf/2012_Exec_Sum_Student_Txtbk_Survey.pdf</a:t>
            </a:r>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1AB4BD-B90D-BB44-AF6F-E2CADB25FF67}" type="slidenum">
              <a:rPr lang="en-US" smtClean="0"/>
              <a:t>7</a:t>
            </a:fld>
            <a:endParaRPr lang="en-US"/>
          </a:p>
        </p:txBody>
      </p:sp>
    </p:spTree>
    <p:extLst>
      <p:ext uri="{BB962C8B-B14F-4D97-AF65-F5344CB8AC3E}">
        <p14:creationId xmlns:p14="http://schemas.microsoft.com/office/powerpoint/2010/main" val="180056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Waymaker</a:t>
            </a:r>
            <a:r>
              <a:rPr lang="en-US" dirty="0" smtClean="0"/>
              <a:t> courses offer all the features</a:t>
            </a:r>
            <a:r>
              <a:rPr lang="en-US" baseline="0" dirty="0" smtClean="0"/>
              <a:t> of Candela courses, in addition to four research-based interventions designed to personalize the learning experience for each student:</a:t>
            </a:r>
          </a:p>
          <a:p>
            <a:pPr marL="342900" indent="-342900">
              <a:buFont typeface="Arial"/>
              <a:buChar char="•"/>
            </a:pPr>
            <a:r>
              <a:rPr lang="en-US" baseline="0" dirty="0" smtClean="0"/>
              <a:t>A mastery learning assessment approach uses assessments as learning activities, not just measurement activities. As students work through the course content, they have multiple attempts to perform the assessment, get individualized feedback, learn from this experience and then resubmit to improve their learning and performance. </a:t>
            </a:r>
          </a:p>
          <a:p>
            <a:pPr marL="342900" indent="-342900">
              <a:buFont typeface="Arial"/>
              <a:buChar char="•"/>
            </a:pPr>
            <a:r>
              <a:rPr lang="en-US" baseline="0" dirty="0" smtClean="0"/>
              <a:t>Individualized feedback is also build into how students interact with the content itself, through a personalized study plan that provides guidance for students on where to focus to improve their learning. </a:t>
            </a:r>
          </a:p>
          <a:p>
            <a:pPr marL="342900" indent="-342900">
              <a:buFont typeface="Arial"/>
              <a:buChar char="•"/>
            </a:pPr>
            <a:r>
              <a:rPr lang="en-US" baseline="0" dirty="0" smtClean="0"/>
              <a:t>This guidance and feedback give students the opportunity to make better choices about their learning activities as they learn to become better learners. </a:t>
            </a:r>
          </a:p>
          <a:p>
            <a:pPr marL="342900" indent="-342900">
              <a:buFont typeface="Arial"/>
              <a:buChar char="•"/>
            </a:pPr>
            <a:r>
              <a:rPr lang="en-US" baseline="0" dirty="0" smtClean="0"/>
              <a:t>Finally, </a:t>
            </a:r>
            <a:r>
              <a:rPr lang="en-US" baseline="0" dirty="0" err="1" smtClean="0"/>
              <a:t>Waymaker</a:t>
            </a:r>
            <a:r>
              <a:rPr lang="en-US" baseline="0" dirty="0" smtClean="0"/>
              <a:t> courses provide recommendations to alert instructors when and how to help struggling students, along with time-saving, automated messaging tools to offer encouragement, coaching and individualized outreach when needed. </a:t>
            </a:r>
          </a:p>
          <a:p>
            <a:pPr marL="0" indent="0">
              <a:buFont typeface="Arial"/>
              <a:buNone/>
            </a:pPr>
            <a:r>
              <a:rPr lang="en-US" baseline="0" dirty="0" err="1" smtClean="0"/>
              <a:t>Waymaker</a:t>
            </a:r>
            <a:r>
              <a:rPr lang="en-US" baseline="0" dirty="0" smtClean="0"/>
              <a:t> courses have a $25 support fee per student enrolled in sections using </a:t>
            </a:r>
            <a:r>
              <a:rPr lang="en-US" baseline="0" dirty="0" err="1" smtClean="0"/>
              <a:t>Waymaker</a:t>
            </a:r>
            <a:r>
              <a:rPr lang="en-US" baseline="0" dirty="0" smtClean="0"/>
              <a:t> materials. For fall 2016 we offer </a:t>
            </a:r>
            <a:r>
              <a:rPr lang="en-US" baseline="0" dirty="0" err="1" smtClean="0"/>
              <a:t>Waymaker</a:t>
            </a:r>
            <a:r>
              <a:rPr lang="en-US" baseline="0" dirty="0" smtClean="0"/>
              <a:t> courses in four subjects, and we’re in the process of building out our </a:t>
            </a:r>
            <a:r>
              <a:rPr lang="en-US" baseline="0" dirty="0" err="1" smtClean="0"/>
              <a:t>Waymaker</a:t>
            </a:r>
            <a:r>
              <a:rPr lang="en-US" baseline="0" dirty="0" smtClean="0"/>
              <a:t> catalog. </a:t>
            </a:r>
          </a:p>
          <a:p>
            <a:pPr marL="342900" indent="-342900">
              <a:buFont typeface="Arial"/>
              <a:buChar char="•"/>
            </a:pP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38</a:t>
            </a:fld>
            <a:endParaRPr lang="en-US"/>
          </a:p>
        </p:txBody>
      </p:sp>
    </p:spTree>
    <p:extLst>
      <p:ext uri="{BB962C8B-B14F-4D97-AF65-F5344CB8AC3E}">
        <p14:creationId xmlns:p14="http://schemas.microsoft.com/office/powerpoint/2010/main" val="2140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0226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a:t>
            </a:r>
            <a:r>
              <a:rPr lang="en-US" baseline="0" dirty="0" smtClean="0"/>
              <a:t> design and development of the </a:t>
            </a:r>
            <a:r>
              <a:rPr lang="en-US" baseline="0" dirty="0" err="1" smtClean="0"/>
              <a:t>Waymaker</a:t>
            </a:r>
            <a:r>
              <a:rPr lang="en-US" baseline="0" dirty="0" smtClean="0"/>
              <a:t> courses was funded by a grant from the Gates Foundation. That program, broadly, is seeking to raise the bar on the quality and affordability of learning solutions that best support disadvantaged learners. As we created our proposal and completed the design work we had significant latitude in how to take that on. Our work was informed by the hundreds of faculty members that we had worked with across the country as they worked to move their courses to OER. </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55</a:t>
            </a:fld>
            <a:endParaRPr lang="en-US"/>
          </a:p>
        </p:txBody>
      </p:sp>
    </p:spTree>
    <p:extLst>
      <p:ext uri="{BB962C8B-B14F-4D97-AF65-F5344CB8AC3E}">
        <p14:creationId xmlns:p14="http://schemas.microsoft.com/office/powerpoint/2010/main" val="102291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also informed</a:t>
            </a:r>
            <a:r>
              <a:rPr lang="en-US" baseline="0" dirty="0" smtClean="0"/>
              <a:t> by learning science research. Our goal with the </a:t>
            </a:r>
            <a:r>
              <a:rPr lang="en-US" baseline="0" dirty="0" err="1" smtClean="0"/>
              <a:t>Waymaker</a:t>
            </a:r>
            <a:r>
              <a:rPr lang="en-US" baseline="0" dirty="0" smtClean="0"/>
              <a:t> courses is to make it easier for faculty members to use the practices that show greatest promise of increasing students success. We chose 4 primary focus areas to inform the design. </a:t>
            </a:r>
          </a:p>
          <a:p>
            <a:endParaRPr lang="en-US" baseline="0" dirty="0" smtClean="0"/>
          </a:p>
          <a:p>
            <a:r>
              <a:rPr lang="en-US" baseline="0" dirty="0" smtClean="0"/>
              <a:t>OER: We know well, from our work, that OER provide important opportunities for day 1 access to materials and reduced textbook costs. They also provide immense flexibility in revising and remixing the materials to take advantage of new pedagogy and technologies.</a:t>
            </a:r>
          </a:p>
          <a:p>
            <a:endParaRPr lang="en-US" baseline="0" dirty="0" smtClean="0"/>
          </a:p>
          <a:p>
            <a:r>
              <a:rPr lang="en-US" baseline="0" dirty="0" smtClean="0"/>
              <a:t>Mastery Learning allows students to master key concepts before they move ahead. In this implementation we have not focused on gating student progress, as our faculty partners told us this made it too difficult for them to stay connected to students who are moving all over the course. Instead, we have focused on giving students constant feedback into their level of mastery so they know exactly how much effort is needed to achieve the student learning outcome.</a:t>
            </a:r>
          </a:p>
          <a:p>
            <a:endParaRPr lang="en-US" baseline="0" dirty="0" smtClean="0"/>
          </a:p>
          <a:p>
            <a:r>
              <a:rPr lang="en-US" baseline="0" dirty="0" smtClean="0"/>
              <a:t>Initially, we had planned to implement a highly adaptive delivery of the content, but based on input from students and faculty, as well as learning research, we changed course. We are not using the student learning data to help the system get smarter about what the student needs. Instead, we are using providing that information back to the student so that the student is becoming a better learner. The system coaches the student on where to focus, and provides the faculty member with information to easily participate in that coaching.</a:t>
            </a:r>
          </a:p>
          <a:p>
            <a:endParaRPr lang="en-US" baseline="0" dirty="0" smtClean="0"/>
          </a:p>
          <a:p>
            <a:r>
              <a:rPr lang="en-US" baseline="0" dirty="0" smtClean="0"/>
              <a:t>Throughout the design we have placed an emphasis on the personal, human connection between the learner and the teacher. We are seeking to help faculty members make the most efficient use of their time, helping them answer the question, “If I have one hour to spend to help my students perform better, where will it make the biggest difference.”</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56</a:t>
            </a:fld>
            <a:endParaRPr lang="en-US"/>
          </a:p>
        </p:txBody>
      </p:sp>
    </p:spTree>
    <p:extLst>
      <p:ext uri="{BB962C8B-B14F-4D97-AF65-F5344CB8AC3E}">
        <p14:creationId xmlns:p14="http://schemas.microsoft.com/office/powerpoint/2010/main" val="143851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“Control” sections use a variety</a:t>
            </a:r>
            <a:r>
              <a:rPr lang="en-US" sz="1200" b="1" kern="1200" baseline="0" dirty="0" smtClean="0">
                <a:solidFill>
                  <a:schemeClr val="tx1"/>
                </a:solidFill>
                <a:effectLst/>
                <a:latin typeface="+mn-lt"/>
                <a:ea typeface="+mn-ea"/>
                <a:cs typeface="+mn-cs"/>
              </a:rPr>
              <a:t> of required course materials. Some use commercial textbooks. Others use OER textbooks.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1AB4BD-B90D-BB44-AF6F-E2CADB25FF67}" type="slidenum">
              <a:rPr lang="en-US" smtClean="0"/>
              <a:t>57</a:t>
            </a:fld>
            <a:endParaRPr lang="en-US"/>
          </a:p>
        </p:txBody>
      </p:sp>
    </p:spTree>
    <p:extLst>
      <p:ext uri="{BB962C8B-B14F-4D97-AF65-F5344CB8AC3E}">
        <p14:creationId xmlns:p14="http://schemas.microsoft.com/office/powerpoint/2010/main" val="91824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62</a:t>
            </a:fld>
            <a:endParaRPr lang="en-US"/>
          </a:p>
        </p:txBody>
      </p:sp>
    </p:spTree>
    <p:extLst>
      <p:ext uri="{BB962C8B-B14F-4D97-AF65-F5344CB8AC3E}">
        <p14:creationId xmlns:p14="http://schemas.microsoft.com/office/powerpoint/2010/main" val="35699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Open education</a:t>
            </a:r>
            <a:r>
              <a:rPr lang="en-US" baseline="0" dirty="0" smtClean="0"/>
              <a:t>al resources, also called OER, are one solution to this complex problem of college affordability and student success. OER isn’t a magic bullet for every problem that ails higher education. But OER represent a powerful and underutilized solution for many students, faculty members and institutions. </a:t>
            </a:r>
          </a:p>
          <a:p>
            <a:endParaRPr lang="en-US" baseline="0" dirty="0" smtClean="0"/>
          </a:p>
          <a:p>
            <a:r>
              <a:rPr lang="en-US" baseline="0" dirty="0" smtClean="0"/>
              <a:t>OER demonstrate so much promise, in fact, that this is </a:t>
            </a:r>
            <a:r>
              <a:rPr lang="en-US" dirty="0" smtClean="0"/>
              <a:t>the solution to these problems</a:t>
            </a:r>
            <a:r>
              <a:rPr lang="en-US" baseline="0" dirty="0" smtClean="0"/>
              <a:t> that Lumen focuses on. A growing body of empirical research shows us that </a:t>
            </a:r>
            <a:r>
              <a:rPr lang="en-US" sz="2400" b="0" kern="1200" dirty="0" smtClean="0">
                <a:solidFill>
                  <a:schemeClr val="bg1"/>
                </a:solidFill>
                <a:latin typeface="+mn-lt"/>
                <a:ea typeface="+mn-ea"/>
                <a:cs typeface="+mn-cs"/>
              </a:rPr>
              <a:t>OER can remove barriers to and actually</a:t>
            </a:r>
            <a:r>
              <a:rPr lang="en-US" sz="2400" b="0" kern="1200" baseline="0" dirty="0" smtClean="0">
                <a:solidFill>
                  <a:schemeClr val="bg1"/>
                </a:solidFill>
                <a:latin typeface="+mn-lt"/>
                <a:ea typeface="+mn-ea"/>
                <a:cs typeface="+mn-cs"/>
              </a:rPr>
              <a:t> increase</a:t>
            </a:r>
            <a:r>
              <a:rPr lang="en-US" sz="2400" b="0" kern="1200" dirty="0" smtClean="0">
                <a:solidFill>
                  <a:schemeClr val="bg1"/>
                </a:solidFill>
                <a:latin typeface="+mn-lt"/>
                <a:ea typeface="+mn-ea"/>
                <a:cs typeface="+mn-cs"/>
              </a:rPr>
              <a:t> student success. When</a:t>
            </a:r>
            <a:r>
              <a:rPr lang="en-US" sz="2400" b="0" kern="1200" baseline="0" dirty="0" smtClean="0">
                <a:solidFill>
                  <a:schemeClr val="bg1"/>
                </a:solidFill>
                <a:latin typeface="+mn-lt"/>
                <a:ea typeface="+mn-ea"/>
                <a:cs typeface="+mn-cs"/>
              </a:rPr>
              <a:t> students have free, day one access to the materials they need to succeed, they perform better. And when they don’t have to buy expensive textbooks, many of them reinvest textbook cost savings in their educational path, taking more credits to complete college sooner. Instructors tell us students are more engaged in the course material in OER courses. You wonder why? Because they have the course materials. It’s not a mystery why they would engage and learn better when the can access the content. </a:t>
            </a:r>
            <a:endParaRPr lang="en-US" dirty="0" smtClean="0"/>
          </a:p>
          <a:p>
            <a:endParaRPr lang="en-US" dirty="0" smtClean="0"/>
          </a:p>
          <a:p>
            <a:r>
              <a:rPr lang="en-US" dirty="0" smtClean="0"/>
              <a:t>CC BY image from https://</a:t>
            </a:r>
            <a:r>
              <a:rPr lang="en-US" dirty="0" err="1" smtClean="0"/>
              <a:t>www.flickr.com</a:t>
            </a:r>
            <a:r>
              <a:rPr lang="en-US" dirty="0" smtClean="0"/>
              <a:t>/photos/</a:t>
            </a:r>
            <a:r>
              <a:rPr lang="en-US" dirty="0" err="1" smtClean="0"/>
              <a:t>kretyen</a:t>
            </a:r>
            <a:r>
              <a:rPr lang="en-US" dirty="0" smtClean="0"/>
              <a:t>/2628104710</a:t>
            </a:r>
            <a:endParaRPr lang="en-US" dirty="0"/>
          </a:p>
        </p:txBody>
      </p:sp>
      <p:sp>
        <p:nvSpPr>
          <p:cNvPr id="4" name="Slide Number Placeholder 3"/>
          <p:cNvSpPr>
            <a:spLocks noGrp="1"/>
          </p:cNvSpPr>
          <p:nvPr>
            <p:ph type="sldNum" sz="quarter" idx="10"/>
          </p:nvPr>
        </p:nvSpPr>
        <p:spPr/>
        <p:txBody>
          <a:bodyPr/>
          <a:lstStyle/>
          <a:p>
            <a:fld id="{8B25D8BA-9D5A-EB4A-B8AB-CC4A75A932EC}" type="slidenum">
              <a:rPr lang="en-US" smtClean="0"/>
              <a:t>8</a:t>
            </a:fld>
            <a:endParaRPr lang="en-US"/>
          </a:p>
        </p:txBody>
      </p:sp>
    </p:spTree>
    <p:extLst>
      <p:ext uri="{BB962C8B-B14F-4D97-AF65-F5344CB8AC3E}">
        <p14:creationId xmlns:p14="http://schemas.microsoft.com/office/powerpoint/2010/main" val="294552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confirm what</a:t>
            </a:r>
            <a:r>
              <a:rPr lang="en-US" baseline="0" dirty="0" smtClean="0"/>
              <a:t> we mean when we say open educational resources, it’s worth briefly reviewing the definition. (see slide content)</a:t>
            </a:r>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9</a:t>
            </a:fld>
            <a:endParaRPr lang="en-US"/>
          </a:p>
        </p:txBody>
      </p:sp>
    </p:spTree>
    <p:extLst>
      <p:ext uri="{BB962C8B-B14F-4D97-AF65-F5344CB8AC3E}">
        <p14:creationId xmlns:p14="http://schemas.microsoft.com/office/powerpoint/2010/main" val="140843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Helvetica" charset="0"/>
                <a:ea typeface="ＭＳ Ｐゴシック" charset="0"/>
                <a:cs typeface="ＭＳ Ｐゴシック" charset="0"/>
              </a:defRPr>
            </a:lvl1pPr>
            <a:lvl2pPr marL="742950" indent="-285750" eaLnBrk="0" hangingPunct="0">
              <a:defRPr sz="1400">
                <a:solidFill>
                  <a:schemeClr val="tx1"/>
                </a:solidFill>
                <a:latin typeface="Helvetica" charset="0"/>
                <a:ea typeface="ＭＳ Ｐゴシック" charset="0"/>
              </a:defRPr>
            </a:lvl2pPr>
            <a:lvl3pPr marL="1143000" indent="-228600" eaLnBrk="0" hangingPunct="0">
              <a:defRPr sz="1400">
                <a:solidFill>
                  <a:schemeClr val="tx1"/>
                </a:solidFill>
                <a:latin typeface="Helvetica" charset="0"/>
                <a:ea typeface="ＭＳ Ｐゴシック" charset="0"/>
              </a:defRPr>
            </a:lvl3pPr>
            <a:lvl4pPr marL="1600200" indent="-228600" eaLnBrk="0" hangingPunct="0">
              <a:defRPr sz="1400">
                <a:solidFill>
                  <a:schemeClr val="tx1"/>
                </a:solidFill>
                <a:latin typeface="Helvetica" charset="0"/>
                <a:ea typeface="ＭＳ Ｐゴシック" charset="0"/>
              </a:defRPr>
            </a:lvl4pPr>
            <a:lvl5pPr marL="2057400" indent="-228600" eaLnBrk="0" hangingPunct="0">
              <a:defRPr sz="1400">
                <a:solidFill>
                  <a:schemeClr val="tx1"/>
                </a:solidFill>
                <a:latin typeface="Helvetica" charset="0"/>
                <a:ea typeface="ＭＳ Ｐゴシック" charset="0"/>
              </a:defRPr>
            </a:lvl5pPr>
            <a:lvl6pPr marL="2514600" indent="-228600" eaLnBrk="0" fontAlgn="base" hangingPunct="0">
              <a:spcBef>
                <a:spcPct val="0"/>
              </a:spcBef>
              <a:spcAft>
                <a:spcPct val="0"/>
              </a:spcAft>
              <a:defRPr sz="1400">
                <a:solidFill>
                  <a:schemeClr val="tx1"/>
                </a:solidFill>
                <a:latin typeface="Helvetica" charset="0"/>
                <a:ea typeface="ＭＳ Ｐゴシック" charset="0"/>
              </a:defRPr>
            </a:lvl6pPr>
            <a:lvl7pPr marL="2971800" indent="-228600" eaLnBrk="0" fontAlgn="base" hangingPunct="0">
              <a:spcBef>
                <a:spcPct val="0"/>
              </a:spcBef>
              <a:spcAft>
                <a:spcPct val="0"/>
              </a:spcAft>
              <a:defRPr sz="1400">
                <a:solidFill>
                  <a:schemeClr val="tx1"/>
                </a:solidFill>
                <a:latin typeface="Helvetica" charset="0"/>
                <a:ea typeface="ＭＳ Ｐゴシック" charset="0"/>
              </a:defRPr>
            </a:lvl7pPr>
            <a:lvl8pPr marL="3429000" indent="-228600" eaLnBrk="0" fontAlgn="base" hangingPunct="0">
              <a:spcBef>
                <a:spcPct val="0"/>
              </a:spcBef>
              <a:spcAft>
                <a:spcPct val="0"/>
              </a:spcAft>
              <a:defRPr sz="1400">
                <a:solidFill>
                  <a:schemeClr val="tx1"/>
                </a:solidFill>
                <a:latin typeface="Helvetica" charset="0"/>
                <a:ea typeface="ＭＳ Ｐゴシック" charset="0"/>
              </a:defRPr>
            </a:lvl8pPr>
            <a:lvl9pPr marL="3886200" indent="-228600" eaLnBrk="0" fontAlgn="base" hangingPunct="0">
              <a:spcBef>
                <a:spcPct val="0"/>
              </a:spcBef>
              <a:spcAft>
                <a:spcPct val="0"/>
              </a:spcAft>
              <a:defRPr sz="1400">
                <a:solidFill>
                  <a:schemeClr val="tx1"/>
                </a:solidFill>
                <a:latin typeface="Helvetica" charset="0"/>
                <a:ea typeface="ＭＳ Ｐゴシック" charset="0"/>
              </a:defRPr>
            </a:lvl9pPr>
          </a:lstStyle>
          <a:p>
            <a:fld id="{46AA324E-FF22-FB40-B7BB-62DB556DEBE6}" type="slidenum">
              <a:rPr lang="en-US" sz="1200">
                <a:latin typeface="Arial" charset="0"/>
              </a:rPr>
              <a:pPr/>
              <a:t>10</a:t>
            </a:fld>
            <a:endParaRPr 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charset="0"/>
                <a:cs typeface="ＭＳ Ｐゴシック" charset="0"/>
              </a:rPr>
              <a:t>NOTE:  Mention </a:t>
            </a:r>
            <a:r>
              <a:rPr lang="en-US" b="1" dirty="0" smtClean="0">
                <a:ea typeface="ＭＳ Ｐゴシック" charset="0"/>
                <a:cs typeface="ＭＳ Ｐゴシック" charset="0"/>
              </a:rPr>
              <a:t>INNOVATION ENGINE</a:t>
            </a:r>
            <a:r>
              <a:rPr lang="en-US" b="1" baseline="0" dirty="0" smtClean="0">
                <a:ea typeface="ＭＳ Ｐゴシック" charset="0"/>
                <a:cs typeface="ＭＳ Ｐゴシック" charset="0"/>
              </a:rPr>
              <a:t> </a:t>
            </a:r>
            <a:r>
              <a:rPr lang="en-US" baseline="0" dirty="0" smtClean="0">
                <a:ea typeface="ＭＳ Ｐゴシック" charset="0"/>
                <a:cs typeface="ＭＳ Ｐゴシック" charset="0"/>
              </a:rPr>
              <a:t>related to 5Rs.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80353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ENTIRE INTERNET is free</a:t>
            </a:r>
            <a:endParaRPr lang="en-US" dirty="0"/>
          </a:p>
        </p:txBody>
      </p:sp>
      <p:sp>
        <p:nvSpPr>
          <p:cNvPr id="4" name="Slide Number Placeholder 3"/>
          <p:cNvSpPr>
            <a:spLocks noGrp="1"/>
          </p:cNvSpPr>
          <p:nvPr>
            <p:ph type="sldNum" sz="quarter" idx="10"/>
          </p:nvPr>
        </p:nvSpPr>
        <p:spPr/>
        <p:txBody>
          <a:bodyPr/>
          <a:lstStyle/>
          <a:p>
            <a:fld id="{5B0894A8-69E2-BD49-93BA-BAD2D03A46A2}" type="slidenum">
              <a:rPr lang="en-US" smtClean="0"/>
              <a:t>13</a:t>
            </a:fld>
            <a:endParaRPr lang="en-US"/>
          </a:p>
        </p:txBody>
      </p:sp>
    </p:spTree>
    <p:extLst>
      <p:ext uri="{BB962C8B-B14F-4D97-AF65-F5344CB8AC3E}">
        <p14:creationId xmlns:p14="http://schemas.microsoft.com/office/powerpoint/2010/main" val="139022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think about this in terms of academic</a:t>
            </a:r>
            <a:r>
              <a:rPr lang="en-US" baseline="0" dirty="0" smtClean="0"/>
              <a:t> libraries and the academic setting, this table illustrates what we see today. </a:t>
            </a:r>
          </a:p>
          <a:p>
            <a:r>
              <a:rPr lang="en-US" baseline="0" dirty="0" smtClean="0"/>
              <a:t>Only open educational resource are both freely available and provide these great 5R permissions that allow for broader and more creative use of educational content. </a:t>
            </a:r>
            <a:endParaRPr lang="en-US" dirty="0"/>
          </a:p>
        </p:txBody>
      </p:sp>
      <p:sp>
        <p:nvSpPr>
          <p:cNvPr id="4" name="Slide Number Placeholder 3"/>
          <p:cNvSpPr>
            <a:spLocks noGrp="1"/>
          </p:cNvSpPr>
          <p:nvPr>
            <p:ph type="sldNum" sz="quarter" idx="10"/>
          </p:nvPr>
        </p:nvSpPr>
        <p:spPr/>
        <p:txBody>
          <a:bodyPr/>
          <a:lstStyle/>
          <a:p>
            <a:fld id="{48A0C635-3696-B545-BEF3-8D585015A0A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3059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Open Education Group,</a:t>
            </a:r>
            <a:r>
              <a:rPr lang="en-US" sz="1200" kern="1200" baseline="0" dirty="0" smtClean="0">
                <a:solidFill>
                  <a:schemeClr val="tx1"/>
                </a:solidFill>
                <a:effectLst/>
                <a:latin typeface="+mn-lt"/>
                <a:ea typeface="+mn-ea"/>
                <a:cs typeface="+mn-cs"/>
              </a:rPr>
              <a:t> working out of Brigham Young University, as identified 11 peer-reviewed studies that together reflect the experiences of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Across eleven academic studies that attempted to measure results pertaining to student learning (with 48,623 students participated)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Laman,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18</a:t>
            </a:fld>
            <a:endParaRPr lang="en-US"/>
          </a:p>
        </p:txBody>
      </p:sp>
    </p:spTree>
    <p:extLst>
      <p:ext uri="{BB962C8B-B14F-4D97-AF65-F5344CB8AC3E}">
        <p14:creationId xmlns:p14="http://schemas.microsoft.com/office/powerpoint/2010/main" val="17601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under 50,000 students</a:t>
            </a:r>
            <a:r>
              <a:rPr lang="en-US" sz="1200" kern="1200" baseline="0" dirty="0" smtClean="0">
                <a:solidFill>
                  <a:schemeClr val="tx1"/>
                </a:solidFill>
                <a:effectLst/>
                <a:latin typeface="+mn-lt"/>
                <a:ea typeface="+mn-ea"/>
                <a:cs typeface="+mn-cs"/>
              </a:rPr>
              <a:t> …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Across eleven academic studies that attempted to measure results pertaining to student learning (with 48,623 students participated)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Laman,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 icon by </a:t>
            </a:r>
            <a:r>
              <a:rPr lang="en-US" sz="1200" kern="1200" dirty="0" err="1" smtClean="0">
                <a:solidFill>
                  <a:schemeClr val="tx1"/>
                </a:solidFill>
                <a:effectLst/>
                <a:latin typeface="+mn-lt"/>
                <a:ea typeface="+mn-ea"/>
                <a:cs typeface="+mn-cs"/>
              </a:rPr>
              <a:t>Ferran</a:t>
            </a:r>
            <a:r>
              <a:rPr lang="en-US" sz="1200" kern="1200" dirty="0" smtClean="0">
                <a:solidFill>
                  <a:schemeClr val="tx1"/>
                </a:solidFill>
                <a:effectLst/>
                <a:latin typeface="+mn-lt"/>
                <a:ea typeface="+mn-ea"/>
                <a:cs typeface="+mn-cs"/>
              </a:rPr>
              <a:t> Brown from the Noun Project</a:t>
            </a:r>
          </a:p>
          <a:p>
            <a:endParaRPr lang="en-US" dirty="0"/>
          </a:p>
        </p:txBody>
      </p:sp>
      <p:sp>
        <p:nvSpPr>
          <p:cNvPr id="4" name="Slide Number Placeholder 3"/>
          <p:cNvSpPr>
            <a:spLocks noGrp="1"/>
          </p:cNvSpPr>
          <p:nvPr>
            <p:ph type="sldNum" sz="quarter" idx="10"/>
          </p:nvPr>
        </p:nvSpPr>
        <p:spPr/>
        <p:txBody>
          <a:bodyPr/>
          <a:lstStyle/>
          <a:p>
            <a:fld id="{5D17C548-778E-4A7F-A098-E377F54E13E5}" type="slidenum">
              <a:rPr lang="en-US" smtClean="0"/>
              <a:t>19</a:t>
            </a:fld>
            <a:endParaRPr lang="en-US"/>
          </a:p>
        </p:txBody>
      </p:sp>
    </p:spTree>
    <p:extLst>
      <p:ext uri="{BB962C8B-B14F-4D97-AF65-F5344CB8AC3E}">
        <p14:creationId xmlns:p14="http://schemas.microsoft.com/office/powerpoint/2010/main" val="132314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Seravek Medium"/>
                <a:cs typeface="Seravek Medium"/>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 name="Picture 5"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61" y="6211789"/>
            <a:ext cx="677333" cy="313267"/>
          </a:xfrm>
          <a:prstGeom prst="rect">
            <a:avLst/>
          </a:prstGeom>
        </p:spPr>
      </p:pic>
    </p:spTree>
    <p:extLst>
      <p:ext uri="{BB962C8B-B14F-4D97-AF65-F5344CB8AC3E}">
        <p14:creationId xmlns:p14="http://schemas.microsoft.com/office/powerpoint/2010/main" val="32448080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8C22CB-6DA0-4947-AD4C-AEC2362E22EE}" type="datetimeFigureOut">
              <a:rPr lang="en-US" smtClean="0"/>
              <a:t>11/18/16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E864DD-86EB-1F42-9D66-D350EEDFD473}" type="slidenum">
              <a:rPr lang="en-US" smtClean="0"/>
              <a:t>‹#›</a:t>
            </a:fld>
            <a:endParaRPr lang="en-US"/>
          </a:p>
        </p:txBody>
      </p:sp>
    </p:spTree>
    <p:extLst>
      <p:ext uri="{BB962C8B-B14F-4D97-AF65-F5344CB8AC3E}">
        <p14:creationId xmlns:p14="http://schemas.microsoft.com/office/powerpoint/2010/main" val="83057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umen Big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02099"/>
          </a:xfrm>
          <a:prstGeom prst="rect">
            <a:avLst/>
          </a:prstGeom>
        </p:spPr>
        <p:txBody>
          <a:bodyPr vert="horz" anchor="ctr" anchorCtr="1"/>
          <a:lstStyle>
            <a:lvl1pPr>
              <a:defRPr sz="4200" b="0" i="0">
                <a:latin typeface="Calibri"/>
                <a:cs typeface="Calibri"/>
              </a:defRPr>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3027680" y="6502400"/>
            <a:ext cx="5455920" cy="325120"/>
          </a:xfrm>
          <a:prstGeom prst="rect">
            <a:avLst/>
          </a:prstGeom>
          <a:noFill/>
          <a:ln>
            <a:noFill/>
          </a:ln>
        </p:spPr>
        <p:txBody>
          <a:bodyPr vert="horz" anchor="ctr" anchorCtr="1"/>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endParaRPr lang="en-US" dirty="0"/>
          </a:p>
        </p:txBody>
      </p:sp>
    </p:spTree>
    <p:extLst>
      <p:ext uri="{BB962C8B-B14F-4D97-AF65-F5344CB8AC3E}">
        <p14:creationId xmlns:p14="http://schemas.microsoft.com/office/powerpoint/2010/main" val="68060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6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1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0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91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27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9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6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cxnSp>
        <p:nvCxnSpPr>
          <p:cNvPr id="8" name="Straight Connector 7"/>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4"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872438" y="1041131"/>
            <a:ext cx="4546233" cy="261436"/>
          </a:xfrm>
        </p:spPr>
        <p:txBody>
          <a:bodyPr>
            <a:noAutofit/>
          </a:bodyPr>
          <a:lstStyle>
            <a:lvl1pPr marL="0" indent="0">
              <a:buNone/>
              <a:defRPr sz="1300" b="0">
                <a:solidFill>
                  <a:schemeClr val="accent4"/>
                </a:solidFill>
              </a:defRPr>
            </a:lvl1pPr>
          </a:lstStyle>
          <a:p>
            <a:pPr lvl="0"/>
            <a:r>
              <a:rPr lang="en-US" dirty="0" smtClean="0"/>
              <a:t>Click to edit Master text styles</a:t>
            </a:r>
          </a:p>
        </p:txBody>
      </p:sp>
      <p:sp>
        <p:nvSpPr>
          <p:cNvPr id="19" name="Text Placeholder 18"/>
          <p:cNvSpPr>
            <a:spLocks noGrp="1"/>
          </p:cNvSpPr>
          <p:nvPr>
            <p:ph type="body" sz="quarter" idx="11"/>
          </p:nvPr>
        </p:nvSpPr>
        <p:spPr>
          <a:xfrm>
            <a:off x="872108" y="1528344"/>
            <a:ext cx="6793482" cy="4446085"/>
          </a:xfrm>
        </p:spPr>
        <p:txBody>
          <a:bodyPr>
            <a:normAutofit/>
          </a:bodyPr>
          <a:lstStyle>
            <a:lvl1pPr marL="0" indent="0">
              <a:lnSpc>
                <a:spcPct val="110000"/>
              </a:lnSpc>
              <a:buNone/>
              <a:defRPr sz="1800">
                <a:solidFill>
                  <a:schemeClr val="tx1"/>
                </a:solidFill>
              </a:defRPr>
            </a:lvl1pPr>
            <a:lvl2pPr marL="342900" indent="0">
              <a:buNone/>
              <a:defRPr/>
            </a:lvl2pPr>
          </a:lstStyle>
          <a:p>
            <a:pPr lvl="0"/>
            <a:r>
              <a:rPr lang="en-US" dirty="0" smtClean="0"/>
              <a:t>Click to edit Master text styles</a:t>
            </a:r>
            <a:endParaRPr lang="en-US" dirty="0"/>
          </a:p>
        </p:txBody>
      </p:sp>
      <p:pic>
        <p:nvPicPr>
          <p:cNvPr id="12" name="Picture 11"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1627" y="6211789"/>
            <a:ext cx="677333" cy="313267"/>
          </a:xfrm>
          <a:prstGeom prst="rect">
            <a:avLst/>
          </a:prstGeom>
        </p:spPr>
      </p:pic>
    </p:spTree>
    <p:extLst>
      <p:ext uri="{BB962C8B-B14F-4D97-AF65-F5344CB8AC3E}">
        <p14:creationId xmlns:p14="http://schemas.microsoft.com/office/powerpoint/2010/main" val="20263346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8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645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C22CB-6DA0-4947-AD4C-AEC2362E22EE}"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E864DD-86EB-1F42-9D66-D350EEDFD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292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umen Big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02099"/>
          </a:xfrm>
          <a:prstGeom prst="rect">
            <a:avLst/>
          </a:prstGeom>
        </p:spPr>
        <p:txBody>
          <a:bodyPr vert="horz" anchor="ctr" anchorCtr="1"/>
          <a:lstStyle>
            <a:lvl1pPr>
              <a:defRPr sz="4200" b="0" i="0">
                <a:latin typeface="Calibri"/>
                <a:cs typeface="Calibri"/>
              </a:defRPr>
            </a:lvl1pPr>
          </a:lstStyle>
          <a:p>
            <a:r>
              <a:rPr lang="en-US" dirty="0"/>
              <a:t>Click to edit Master title style</a:t>
            </a:r>
          </a:p>
        </p:txBody>
      </p:sp>
      <p:sp>
        <p:nvSpPr>
          <p:cNvPr id="14" name="Text Placeholder 13"/>
          <p:cNvSpPr>
            <a:spLocks noGrp="1"/>
          </p:cNvSpPr>
          <p:nvPr>
            <p:ph type="body" sz="quarter" idx="10"/>
          </p:nvPr>
        </p:nvSpPr>
        <p:spPr>
          <a:xfrm>
            <a:off x="3027680" y="6502400"/>
            <a:ext cx="5455920" cy="325120"/>
          </a:xfrm>
          <a:prstGeom prst="rect">
            <a:avLst/>
          </a:prstGeom>
          <a:noFill/>
          <a:ln>
            <a:noFill/>
          </a:ln>
        </p:spPr>
        <p:txBody>
          <a:bodyPr vert="horz" anchor="ctr" anchorCtr="1"/>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endParaRPr lang="en-US" dirty="0"/>
          </a:p>
        </p:txBody>
      </p:sp>
    </p:spTree>
    <p:extLst>
      <p:ext uri="{BB962C8B-B14F-4D97-AF65-F5344CB8AC3E}">
        <p14:creationId xmlns:p14="http://schemas.microsoft.com/office/powerpoint/2010/main" val="172263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Seravek Medium"/>
                <a:cs typeface="Seravek Medium"/>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 name="Picture 5"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57" y="6211788"/>
            <a:ext cx="677333" cy="313267"/>
          </a:xfrm>
          <a:prstGeom prst="rect">
            <a:avLst/>
          </a:prstGeom>
        </p:spPr>
      </p:pic>
    </p:spTree>
    <p:extLst>
      <p:ext uri="{BB962C8B-B14F-4D97-AF65-F5344CB8AC3E}">
        <p14:creationId xmlns:p14="http://schemas.microsoft.com/office/powerpoint/2010/main" val="10294973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cxnSp>
        <p:nvCxnSpPr>
          <p:cNvPr id="8" name="Straight Connector 7"/>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4"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872434" y="1041130"/>
            <a:ext cx="4546233" cy="261436"/>
          </a:xfrm>
        </p:spPr>
        <p:txBody>
          <a:bodyPr>
            <a:noAutofit/>
          </a:bodyPr>
          <a:lstStyle>
            <a:lvl1pPr marL="0" indent="0">
              <a:buNone/>
              <a:defRPr sz="1300" b="0">
                <a:solidFill>
                  <a:schemeClr val="accent4"/>
                </a:solidFill>
              </a:defRPr>
            </a:lvl1pPr>
          </a:lstStyle>
          <a:p>
            <a:pPr lvl="0"/>
            <a:r>
              <a:rPr lang="en-US" dirty="0" smtClean="0"/>
              <a:t>Click to edit Master text styles</a:t>
            </a:r>
          </a:p>
        </p:txBody>
      </p:sp>
      <p:sp>
        <p:nvSpPr>
          <p:cNvPr id="19" name="Text Placeholder 18"/>
          <p:cNvSpPr>
            <a:spLocks noGrp="1"/>
          </p:cNvSpPr>
          <p:nvPr>
            <p:ph type="body" sz="quarter" idx="11"/>
          </p:nvPr>
        </p:nvSpPr>
        <p:spPr>
          <a:xfrm>
            <a:off x="872108" y="1528343"/>
            <a:ext cx="6793482" cy="4446085"/>
          </a:xfrm>
        </p:spPr>
        <p:txBody>
          <a:bodyPr>
            <a:normAutofit/>
          </a:bodyPr>
          <a:lstStyle>
            <a:lvl1pPr marL="0" indent="0">
              <a:lnSpc>
                <a:spcPct val="110000"/>
              </a:lnSpc>
              <a:buNone/>
              <a:defRPr sz="1800">
                <a:solidFill>
                  <a:schemeClr val="tx1"/>
                </a:solidFill>
              </a:defRPr>
            </a:lvl1pPr>
            <a:lvl2pPr marL="342900" indent="0">
              <a:buNone/>
              <a:defRPr/>
            </a:lvl2pPr>
          </a:lstStyle>
          <a:p>
            <a:pPr lvl="0"/>
            <a:r>
              <a:rPr lang="en-US" dirty="0" smtClean="0"/>
              <a:t>Click to edit Master text styles</a:t>
            </a:r>
            <a:endParaRPr lang="en-US" dirty="0"/>
          </a:p>
        </p:txBody>
      </p:sp>
      <p:pic>
        <p:nvPicPr>
          <p:cNvPr id="12" name="Picture 11"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1623" y="6211788"/>
            <a:ext cx="677333" cy="313267"/>
          </a:xfrm>
          <a:prstGeom prst="rect">
            <a:avLst/>
          </a:prstGeom>
        </p:spPr>
      </p:pic>
    </p:spTree>
    <p:extLst>
      <p:ext uri="{BB962C8B-B14F-4D97-AF65-F5344CB8AC3E}">
        <p14:creationId xmlns:p14="http://schemas.microsoft.com/office/powerpoint/2010/main" val="20379766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57" y="6211788"/>
            <a:ext cx="677333" cy="313267"/>
          </a:xfrm>
          <a:prstGeom prst="rect">
            <a:avLst/>
          </a:prstGeom>
        </p:spPr>
      </p:pic>
    </p:spTree>
    <p:extLst>
      <p:ext uri="{BB962C8B-B14F-4D97-AF65-F5344CB8AC3E}">
        <p14:creationId xmlns:p14="http://schemas.microsoft.com/office/powerpoint/2010/main" val="1214067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cxnSp>
        <p:nvCxnSpPr>
          <p:cNvPr id="8" name="Straight Connector 7"/>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4"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Text Placeholder 2"/>
          <p:cNvSpPr>
            <a:spLocks noGrp="1"/>
          </p:cNvSpPr>
          <p:nvPr>
            <p:ph type="body" sz="quarter" idx="11"/>
          </p:nvPr>
        </p:nvSpPr>
        <p:spPr>
          <a:xfrm>
            <a:off x="872718" y="1527856"/>
            <a:ext cx="6721882" cy="43603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57" y="6211788"/>
            <a:ext cx="677333" cy="313267"/>
          </a:xfrm>
          <a:prstGeom prst="rect">
            <a:avLst/>
          </a:prstGeom>
        </p:spPr>
      </p:pic>
    </p:spTree>
    <p:extLst>
      <p:ext uri="{BB962C8B-B14F-4D97-AF65-F5344CB8AC3E}">
        <p14:creationId xmlns:p14="http://schemas.microsoft.com/office/powerpoint/2010/main" val="9923714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Photo Caption">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4591051" y="1536153"/>
            <a:ext cx="3686745" cy="3213860"/>
          </a:xfrm>
        </p:spPr>
        <p:txBody>
          <a:bodyPr/>
          <a:lstStyle/>
          <a:p>
            <a:endParaRPr lang="en-US"/>
          </a:p>
        </p:txBody>
      </p:sp>
      <p:cxnSp>
        <p:nvCxnSpPr>
          <p:cNvPr id="7" name="Straight Connector 6"/>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9"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0"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2" name="Text Placeholder 11"/>
          <p:cNvSpPr>
            <a:spLocks noGrp="1"/>
          </p:cNvSpPr>
          <p:nvPr>
            <p:ph type="body" sz="quarter" idx="11"/>
          </p:nvPr>
        </p:nvSpPr>
        <p:spPr>
          <a:xfrm>
            <a:off x="859002" y="1536587"/>
            <a:ext cx="3419475" cy="3803921"/>
          </a:xfrm>
        </p:spPr>
        <p:txBody>
          <a:bodyPr>
            <a:normAutofit/>
          </a:bodyPr>
          <a:lstStyle>
            <a:lvl1pPr marL="0" indent="0">
              <a:buNone/>
              <a:defRPr sz="1800">
                <a:solidFill>
                  <a:schemeClr val="tx1"/>
                </a:solidFill>
              </a:defRPr>
            </a:lvl1pPr>
          </a:lstStyle>
          <a:p>
            <a:pPr lvl="0"/>
            <a:r>
              <a:rPr lang="en-US" dirty="0" smtClean="0"/>
              <a:t>Click to edit Master text styles</a:t>
            </a:r>
            <a:endParaRPr lang="en-US" dirty="0"/>
          </a:p>
        </p:txBody>
      </p:sp>
      <p:sp>
        <p:nvSpPr>
          <p:cNvPr id="16" name="Content Placeholder 15"/>
          <p:cNvSpPr>
            <a:spLocks noGrp="1"/>
          </p:cNvSpPr>
          <p:nvPr>
            <p:ph sz="quarter" idx="13"/>
          </p:nvPr>
        </p:nvSpPr>
        <p:spPr>
          <a:xfrm>
            <a:off x="4584701" y="4863553"/>
            <a:ext cx="3693095" cy="268817"/>
          </a:xfrm>
        </p:spPr>
        <p:txBody>
          <a:bodyPr>
            <a:noAutofit/>
          </a:bodyPr>
          <a:lstStyle>
            <a:lvl1pPr marL="0" indent="0" algn="r">
              <a:buNone/>
              <a:defRPr sz="1000">
                <a:solidFill>
                  <a:schemeClr val="accent4"/>
                </a:solidFill>
              </a:defRPr>
            </a:lvl1pPr>
          </a:lstStyle>
          <a:p>
            <a:pPr lvl="0"/>
            <a:r>
              <a:rPr lang="en-US" dirty="0" smtClean="0"/>
              <a:t>Click to edit Master text styles</a:t>
            </a:r>
          </a:p>
        </p:txBody>
      </p:sp>
      <p:pic>
        <p:nvPicPr>
          <p:cNvPr id="13" name="Picture 12"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57" y="6211788"/>
            <a:ext cx="677333" cy="313267"/>
          </a:xfrm>
          <a:prstGeom prst="rect">
            <a:avLst/>
          </a:prstGeom>
        </p:spPr>
      </p:pic>
    </p:spTree>
    <p:extLst>
      <p:ext uri="{BB962C8B-B14F-4D97-AF65-F5344CB8AC3E}">
        <p14:creationId xmlns:p14="http://schemas.microsoft.com/office/powerpoint/2010/main" val="1292203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pic>
        <p:nvPicPr>
          <p:cNvPr id="11" name="Picture 10" descr="LumenBW-80x37.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57" y="6211788"/>
            <a:ext cx="677333" cy="313267"/>
          </a:xfrm>
          <a:prstGeom prst="rect">
            <a:avLst/>
          </a:prstGeom>
        </p:spPr>
      </p:pic>
    </p:spTree>
    <p:extLst>
      <p:ext uri="{BB962C8B-B14F-4D97-AF65-F5344CB8AC3E}">
        <p14:creationId xmlns:p14="http://schemas.microsoft.com/office/powerpoint/2010/main" val="27652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61" y="6211789"/>
            <a:ext cx="677333" cy="313267"/>
          </a:xfrm>
          <a:prstGeom prst="rect">
            <a:avLst/>
          </a:prstGeom>
        </p:spPr>
      </p:pic>
    </p:spTree>
    <p:extLst>
      <p:ext uri="{BB962C8B-B14F-4D97-AF65-F5344CB8AC3E}">
        <p14:creationId xmlns:p14="http://schemas.microsoft.com/office/powerpoint/2010/main" val="38767486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Picture Placeholder 2"/>
          <p:cNvSpPr>
            <a:spLocks noGrp="1"/>
          </p:cNvSpPr>
          <p:nvPr>
            <p:ph type="pic" sz="quarter" idx="11"/>
          </p:nvPr>
        </p:nvSpPr>
        <p:spPr>
          <a:xfrm>
            <a:off x="872840" y="1762749"/>
            <a:ext cx="1406810" cy="1875747"/>
          </a:xfrm>
        </p:spPr>
        <p:txBody>
          <a:bodyPr/>
          <a:lstStyle/>
          <a:p>
            <a:endParaRPr lang="en-US"/>
          </a:p>
        </p:txBody>
      </p:sp>
      <p:sp>
        <p:nvSpPr>
          <p:cNvPr id="5" name="Text Placeholder 4"/>
          <p:cNvSpPr>
            <a:spLocks noGrp="1"/>
          </p:cNvSpPr>
          <p:nvPr>
            <p:ph type="body" sz="quarter" idx="12"/>
          </p:nvPr>
        </p:nvSpPr>
        <p:spPr>
          <a:xfrm>
            <a:off x="866775" y="3734342"/>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35" name="Text Placeholder 34"/>
          <p:cNvSpPr>
            <a:spLocks noGrp="1"/>
          </p:cNvSpPr>
          <p:nvPr>
            <p:ph type="body" sz="quarter" idx="13"/>
          </p:nvPr>
        </p:nvSpPr>
        <p:spPr>
          <a:xfrm>
            <a:off x="865433" y="4219656"/>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37" name="Text Placeholder 36"/>
          <p:cNvSpPr>
            <a:spLocks noGrp="1"/>
          </p:cNvSpPr>
          <p:nvPr>
            <p:ph type="body" sz="quarter" idx="14"/>
          </p:nvPr>
        </p:nvSpPr>
        <p:spPr>
          <a:xfrm>
            <a:off x="872190" y="4644289"/>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38" name="Picture Placeholder 2"/>
          <p:cNvSpPr>
            <a:spLocks noGrp="1"/>
          </p:cNvSpPr>
          <p:nvPr>
            <p:ph type="pic" sz="quarter" idx="15"/>
          </p:nvPr>
        </p:nvSpPr>
        <p:spPr>
          <a:xfrm>
            <a:off x="2874881" y="1766223"/>
            <a:ext cx="1406810" cy="1875747"/>
          </a:xfrm>
        </p:spPr>
        <p:txBody>
          <a:bodyPr/>
          <a:lstStyle/>
          <a:p>
            <a:endParaRPr lang="en-US"/>
          </a:p>
        </p:txBody>
      </p:sp>
      <p:sp>
        <p:nvSpPr>
          <p:cNvPr id="39" name="Text Placeholder 4"/>
          <p:cNvSpPr>
            <a:spLocks noGrp="1"/>
          </p:cNvSpPr>
          <p:nvPr>
            <p:ph type="body" sz="quarter" idx="16"/>
          </p:nvPr>
        </p:nvSpPr>
        <p:spPr>
          <a:xfrm>
            <a:off x="2868816" y="3737816"/>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0" name="Text Placeholder 34"/>
          <p:cNvSpPr>
            <a:spLocks noGrp="1"/>
          </p:cNvSpPr>
          <p:nvPr>
            <p:ph type="body" sz="quarter" idx="17"/>
          </p:nvPr>
        </p:nvSpPr>
        <p:spPr>
          <a:xfrm>
            <a:off x="2867474" y="4223129"/>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1" name="Text Placeholder 36"/>
          <p:cNvSpPr>
            <a:spLocks noGrp="1"/>
          </p:cNvSpPr>
          <p:nvPr>
            <p:ph type="body" sz="quarter" idx="18"/>
          </p:nvPr>
        </p:nvSpPr>
        <p:spPr>
          <a:xfrm>
            <a:off x="2874231" y="4647762"/>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42" name="Picture Placeholder 2"/>
          <p:cNvSpPr>
            <a:spLocks noGrp="1"/>
          </p:cNvSpPr>
          <p:nvPr>
            <p:ph type="pic" sz="quarter" idx="19"/>
          </p:nvPr>
        </p:nvSpPr>
        <p:spPr>
          <a:xfrm>
            <a:off x="4880830" y="1766224"/>
            <a:ext cx="1406810" cy="1875747"/>
          </a:xfrm>
        </p:spPr>
        <p:txBody>
          <a:bodyPr/>
          <a:lstStyle/>
          <a:p>
            <a:endParaRPr lang="en-US"/>
          </a:p>
        </p:txBody>
      </p:sp>
      <p:sp>
        <p:nvSpPr>
          <p:cNvPr id="43" name="Text Placeholder 4"/>
          <p:cNvSpPr>
            <a:spLocks noGrp="1"/>
          </p:cNvSpPr>
          <p:nvPr>
            <p:ph type="body" sz="quarter" idx="20"/>
          </p:nvPr>
        </p:nvSpPr>
        <p:spPr>
          <a:xfrm>
            <a:off x="4874765" y="3737817"/>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4" name="Text Placeholder 34"/>
          <p:cNvSpPr>
            <a:spLocks noGrp="1"/>
          </p:cNvSpPr>
          <p:nvPr>
            <p:ph type="body" sz="quarter" idx="21"/>
          </p:nvPr>
        </p:nvSpPr>
        <p:spPr>
          <a:xfrm>
            <a:off x="4873423" y="4223131"/>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5" name="Text Placeholder 36"/>
          <p:cNvSpPr>
            <a:spLocks noGrp="1"/>
          </p:cNvSpPr>
          <p:nvPr>
            <p:ph type="body" sz="quarter" idx="22"/>
          </p:nvPr>
        </p:nvSpPr>
        <p:spPr>
          <a:xfrm>
            <a:off x="4880180" y="4647764"/>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46" name="Picture Placeholder 2"/>
          <p:cNvSpPr>
            <a:spLocks noGrp="1"/>
          </p:cNvSpPr>
          <p:nvPr>
            <p:ph type="pic" sz="quarter" idx="23"/>
          </p:nvPr>
        </p:nvSpPr>
        <p:spPr>
          <a:xfrm>
            <a:off x="6882871" y="1769697"/>
            <a:ext cx="1406810" cy="1875747"/>
          </a:xfrm>
        </p:spPr>
        <p:txBody>
          <a:bodyPr/>
          <a:lstStyle/>
          <a:p>
            <a:endParaRPr lang="en-US"/>
          </a:p>
        </p:txBody>
      </p:sp>
      <p:sp>
        <p:nvSpPr>
          <p:cNvPr id="47" name="Text Placeholder 4"/>
          <p:cNvSpPr>
            <a:spLocks noGrp="1"/>
          </p:cNvSpPr>
          <p:nvPr>
            <p:ph type="body" sz="quarter" idx="24"/>
          </p:nvPr>
        </p:nvSpPr>
        <p:spPr>
          <a:xfrm>
            <a:off x="6876806" y="3741290"/>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8" name="Text Placeholder 34"/>
          <p:cNvSpPr>
            <a:spLocks noGrp="1"/>
          </p:cNvSpPr>
          <p:nvPr>
            <p:ph type="body" sz="quarter" idx="25"/>
          </p:nvPr>
        </p:nvSpPr>
        <p:spPr>
          <a:xfrm>
            <a:off x="6875464" y="4226604"/>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9" name="Text Placeholder 36"/>
          <p:cNvSpPr>
            <a:spLocks noGrp="1"/>
          </p:cNvSpPr>
          <p:nvPr>
            <p:ph type="body" sz="quarter" idx="26"/>
          </p:nvPr>
        </p:nvSpPr>
        <p:spPr>
          <a:xfrm>
            <a:off x="6882221" y="4651237"/>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0217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Text Placeholder 2"/>
          <p:cNvSpPr>
            <a:spLocks noGrp="1"/>
          </p:cNvSpPr>
          <p:nvPr>
            <p:ph type="body" sz="quarter" idx="11"/>
          </p:nvPr>
        </p:nvSpPr>
        <p:spPr>
          <a:xfrm>
            <a:off x="860425" y="1441452"/>
            <a:ext cx="7416800" cy="1719437"/>
          </a:xfrm>
        </p:spPr>
        <p:txBody>
          <a:bodyPr>
            <a:normAutofit/>
          </a:bodyPr>
          <a:lstStyle>
            <a:lvl1pPr marL="0" indent="0">
              <a:buNone/>
              <a:defRPr sz="1800">
                <a:solidFill>
                  <a:schemeClr val="tx1"/>
                </a:solidFill>
              </a:defRPr>
            </a:lvl1pPr>
          </a:lstStyle>
          <a:p>
            <a:pPr lvl="0"/>
            <a:r>
              <a:rPr lang="en-US" dirty="0" smtClean="0"/>
              <a:t>Click to edit Master text styles</a:t>
            </a:r>
          </a:p>
        </p:txBody>
      </p:sp>
      <p:cxnSp>
        <p:nvCxnSpPr>
          <p:cNvPr id="15" name="Straight Connector 14"/>
          <p:cNvCxnSpPr/>
          <p:nvPr userDrawn="1"/>
        </p:nvCxnSpPr>
        <p:spPr>
          <a:xfrm flipV="1">
            <a:off x="874976" y="393721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flipH="1">
            <a:off x="0" y="346869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8" name="Text Placeholder 16"/>
          <p:cNvSpPr>
            <a:spLocks noGrp="1"/>
          </p:cNvSpPr>
          <p:nvPr>
            <p:ph type="body" sz="quarter" idx="12"/>
          </p:nvPr>
        </p:nvSpPr>
        <p:spPr>
          <a:xfrm>
            <a:off x="872435" y="401445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9" name="Text Placeholder 2"/>
          <p:cNvSpPr>
            <a:spLocks noGrp="1"/>
          </p:cNvSpPr>
          <p:nvPr>
            <p:ph type="body" sz="quarter" idx="13"/>
          </p:nvPr>
        </p:nvSpPr>
        <p:spPr>
          <a:xfrm>
            <a:off x="860426" y="4414772"/>
            <a:ext cx="7416800" cy="1672544"/>
          </a:xfrm>
        </p:spPr>
        <p:txBody>
          <a:bodyPr>
            <a:normAutofit/>
          </a:bodyPr>
          <a:lstStyle>
            <a:lvl1pPr marL="0" indent="0">
              <a:buNone/>
              <a:defRPr sz="180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4"/>
          </p:nvPr>
        </p:nvSpPr>
        <p:spPr>
          <a:xfrm>
            <a:off x="859164" y="3369951"/>
            <a:ext cx="8043862" cy="495300"/>
          </a:xfrm>
        </p:spPr>
        <p:txBody>
          <a:bodyPr>
            <a:normAutofit/>
          </a:bodyPr>
          <a:lstStyle>
            <a:lvl1pPr marL="0" indent="0">
              <a:buNone/>
              <a:defRPr sz="24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854074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flipV="1">
            <a:off x="874975" y="963898"/>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flipH="1">
            <a:off x="-1" y="495374"/>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7" name="Title 13"/>
          <p:cNvSpPr>
            <a:spLocks noGrp="1"/>
          </p:cNvSpPr>
          <p:nvPr>
            <p:ph type="title"/>
          </p:nvPr>
        </p:nvSpPr>
        <p:spPr>
          <a:xfrm>
            <a:off x="872718" y="416818"/>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8" name="Text Placeholder 16"/>
          <p:cNvSpPr>
            <a:spLocks noGrp="1"/>
          </p:cNvSpPr>
          <p:nvPr>
            <p:ph type="body" sz="quarter" idx="10"/>
          </p:nvPr>
        </p:nvSpPr>
        <p:spPr>
          <a:xfrm>
            <a:off x="872434" y="1041130"/>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3" name="SmartArt Placeholder 12"/>
          <p:cNvSpPr>
            <a:spLocks noGrp="1"/>
          </p:cNvSpPr>
          <p:nvPr>
            <p:ph type="dgm" sz="quarter" idx="11"/>
          </p:nvPr>
        </p:nvSpPr>
        <p:spPr>
          <a:xfrm>
            <a:off x="870933" y="1596271"/>
            <a:ext cx="7408257" cy="4185255"/>
          </a:xfrm>
        </p:spPr>
        <p:txBody>
          <a:bodyPr/>
          <a:lstStyle/>
          <a:p>
            <a:endParaRPr lang="en-US"/>
          </a:p>
        </p:txBody>
      </p:sp>
    </p:spTree>
    <p:extLst>
      <p:ext uri="{BB962C8B-B14F-4D97-AF65-F5344CB8AC3E}">
        <p14:creationId xmlns:p14="http://schemas.microsoft.com/office/powerpoint/2010/main" val="1990806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330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23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84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922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2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78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76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cxnSp>
        <p:nvCxnSpPr>
          <p:cNvPr id="8" name="Straight Connector 7"/>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4"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Text Placeholder 2"/>
          <p:cNvSpPr>
            <a:spLocks noGrp="1"/>
          </p:cNvSpPr>
          <p:nvPr>
            <p:ph type="body" sz="quarter" idx="11"/>
          </p:nvPr>
        </p:nvSpPr>
        <p:spPr>
          <a:xfrm>
            <a:off x="872718" y="1527856"/>
            <a:ext cx="6721882" cy="43603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61" y="6211789"/>
            <a:ext cx="677333" cy="313267"/>
          </a:xfrm>
          <a:prstGeom prst="rect">
            <a:avLst/>
          </a:prstGeom>
        </p:spPr>
      </p:pic>
    </p:spTree>
    <p:extLst>
      <p:ext uri="{BB962C8B-B14F-4D97-AF65-F5344CB8AC3E}">
        <p14:creationId xmlns:p14="http://schemas.microsoft.com/office/powerpoint/2010/main" val="11351840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453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840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998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FB115-9D9F-A342-AE34-515863547192}" type="datetimeFigureOut">
              <a:rPr lang="en-US" smtClean="0">
                <a:solidFill>
                  <a:prstClr val="black">
                    <a:tint val="75000"/>
                  </a:prstClr>
                </a:solidFill>
              </a:rPr>
              <a:pPr/>
              <a:t>11/18/16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8E7952-775A-6047-9BC7-ED2FEC78B8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Photo Caption">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4591055" y="1536155"/>
            <a:ext cx="3686745" cy="3213860"/>
          </a:xfrm>
        </p:spPr>
        <p:txBody>
          <a:bodyPr/>
          <a:lstStyle/>
          <a:p>
            <a:endParaRPr lang="en-US"/>
          </a:p>
        </p:txBody>
      </p:sp>
      <p:cxnSp>
        <p:nvCxnSpPr>
          <p:cNvPr id="7" name="Straight Connector 6"/>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9"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10"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2" name="Text Placeholder 11"/>
          <p:cNvSpPr>
            <a:spLocks noGrp="1"/>
          </p:cNvSpPr>
          <p:nvPr>
            <p:ph type="body" sz="quarter" idx="11"/>
          </p:nvPr>
        </p:nvSpPr>
        <p:spPr>
          <a:xfrm>
            <a:off x="859006" y="1536590"/>
            <a:ext cx="3419475" cy="3803921"/>
          </a:xfrm>
        </p:spPr>
        <p:txBody>
          <a:bodyPr>
            <a:normAutofit/>
          </a:bodyPr>
          <a:lstStyle>
            <a:lvl1pPr marL="0" indent="0">
              <a:buNone/>
              <a:defRPr sz="1800">
                <a:solidFill>
                  <a:schemeClr val="tx1"/>
                </a:solidFill>
              </a:defRPr>
            </a:lvl1pPr>
          </a:lstStyle>
          <a:p>
            <a:pPr lvl="0"/>
            <a:r>
              <a:rPr lang="en-US" dirty="0" smtClean="0"/>
              <a:t>Click to edit Master text styles</a:t>
            </a:r>
            <a:endParaRPr lang="en-US" dirty="0"/>
          </a:p>
        </p:txBody>
      </p:sp>
      <p:sp>
        <p:nvSpPr>
          <p:cNvPr id="16" name="Content Placeholder 15"/>
          <p:cNvSpPr>
            <a:spLocks noGrp="1"/>
          </p:cNvSpPr>
          <p:nvPr>
            <p:ph sz="quarter" idx="13"/>
          </p:nvPr>
        </p:nvSpPr>
        <p:spPr>
          <a:xfrm>
            <a:off x="4584705" y="4863556"/>
            <a:ext cx="3693095" cy="268817"/>
          </a:xfrm>
        </p:spPr>
        <p:txBody>
          <a:bodyPr>
            <a:noAutofit/>
          </a:bodyPr>
          <a:lstStyle>
            <a:lvl1pPr marL="0" indent="0" algn="r">
              <a:buNone/>
              <a:defRPr sz="1000">
                <a:solidFill>
                  <a:schemeClr val="accent4"/>
                </a:solidFill>
              </a:defRPr>
            </a:lvl1pPr>
          </a:lstStyle>
          <a:p>
            <a:pPr lvl="0"/>
            <a:r>
              <a:rPr lang="en-US" dirty="0" smtClean="0"/>
              <a:t>Click to edit Master text styles</a:t>
            </a:r>
          </a:p>
        </p:txBody>
      </p:sp>
      <p:pic>
        <p:nvPicPr>
          <p:cNvPr id="13" name="Picture 12"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61" y="6211789"/>
            <a:ext cx="677333" cy="313267"/>
          </a:xfrm>
          <a:prstGeom prst="rect">
            <a:avLst/>
          </a:prstGeom>
        </p:spPr>
      </p:pic>
    </p:spTree>
    <p:extLst>
      <p:ext uri="{BB962C8B-B14F-4D97-AF65-F5344CB8AC3E}">
        <p14:creationId xmlns:p14="http://schemas.microsoft.com/office/powerpoint/2010/main" val="11310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pic>
        <p:nvPicPr>
          <p:cNvPr id="11" name="Picture 10" descr="LumenBW-80x37.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561" y="6211789"/>
            <a:ext cx="677333" cy="313267"/>
          </a:xfrm>
          <a:prstGeom prst="rect">
            <a:avLst/>
          </a:prstGeom>
        </p:spPr>
      </p:pic>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Picture Placeholder 2"/>
          <p:cNvSpPr>
            <a:spLocks noGrp="1"/>
          </p:cNvSpPr>
          <p:nvPr>
            <p:ph type="pic" sz="quarter" idx="11"/>
          </p:nvPr>
        </p:nvSpPr>
        <p:spPr>
          <a:xfrm>
            <a:off x="872840" y="1762749"/>
            <a:ext cx="1406810" cy="1875747"/>
          </a:xfrm>
        </p:spPr>
        <p:txBody>
          <a:bodyPr/>
          <a:lstStyle/>
          <a:p>
            <a:endParaRPr lang="en-US"/>
          </a:p>
        </p:txBody>
      </p:sp>
      <p:sp>
        <p:nvSpPr>
          <p:cNvPr id="5" name="Text Placeholder 4"/>
          <p:cNvSpPr>
            <a:spLocks noGrp="1"/>
          </p:cNvSpPr>
          <p:nvPr>
            <p:ph type="body" sz="quarter" idx="12"/>
          </p:nvPr>
        </p:nvSpPr>
        <p:spPr>
          <a:xfrm>
            <a:off x="866779" y="3734345"/>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35" name="Text Placeholder 34"/>
          <p:cNvSpPr>
            <a:spLocks noGrp="1"/>
          </p:cNvSpPr>
          <p:nvPr>
            <p:ph type="body" sz="quarter" idx="13"/>
          </p:nvPr>
        </p:nvSpPr>
        <p:spPr>
          <a:xfrm>
            <a:off x="865433" y="4219656"/>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37" name="Text Placeholder 36"/>
          <p:cNvSpPr>
            <a:spLocks noGrp="1"/>
          </p:cNvSpPr>
          <p:nvPr>
            <p:ph type="body" sz="quarter" idx="14"/>
          </p:nvPr>
        </p:nvSpPr>
        <p:spPr>
          <a:xfrm>
            <a:off x="872192" y="4644292"/>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38" name="Picture Placeholder 2"/>
          <p:cNvSpPr>
            <a:spLocks noGrp="1"/>
          </p:cNvSpPr>
          <p:nvPr>
            <p:ph type="pic" sz="quarter" idx="15"/>
          </p:nvPr>
        </p:nvSpPr>
        <p:spPr>
          <a:xfrm>
            <a:off x="2874881" y="1766225"/>
            <a:ext cx="1406810" cy="1875747"/>
          </a:xfrm>
        </p:spPr>
        <p:txBody>
          <a:bodyPr/>
          <a:lstStyle/>
          <a:p>
            <a:endParaRPr lang="en-US"/>
          </a:p>
        </p:txBody>
      </p:sp>
      <p:sp>
        <p:nvSpPr>
          <p:cNvPr id="39" name="Text Placeholder 4"/>
          <p:cNvSpPr>
            <a:spLocks noGrp="1"/>
          </p:cNvSpPr>
          <p:nvPr>
            <p:ph type="body" sz="quarter" idx="16"/>
          </p:nvPr>
        </p:nvSpPr>
        <p:spPr>
          <a:xfrm>
            <a:off x="2868820" y="3737818"/>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0" name="Text Placeholder 34"/>
          <p:cNvSpPr>
            <a:spLocks noGrp="1"/>
          </p:cNvSpPr>
          <p:nvPr>
            <p:ph type="body" sz="quarter" idx="17"/>
          </p:nvPr>
        </p:nvSpPr>
        <p:spPr>
          <a:xfrm>
            <a:off x="2867474" y="4223129"/>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1" name="Text Placeholder 36"/>
          <p:cNvSpPr>
            <a:spLocks noGrp="1"/>
          </p:cNvSpPr>
          <p:nvPr>
            <p:ph type="body" sz="quarter" idx="18"/>
          </p:nvPr>
        </p:nvSpPr>
        <p:spPr>
          <a:xfrm>
            <a:off x="2874235" y="4647765"/>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42" name="Picture Placeholder 2"/>
          <p:cNvSpPr>
            <a:spLocks noGrp="1"/>
          </p:cNvSpPr>
          <p:nvPr>
            <p:ph type="pic" sz="quarter" idx="19"/>
          </p:nvPr>
        </p:nvSpPr>
        <p:spPr>
          <a:xfrm>
            <a:off x="4880830" y="1766225"/>
            <a:ext cx="1406810" cy="1875747"/>
          </a:xfrm>
        </p:spPr>
        <p:txBody>
          <a:bodyPr/>
          <a:lstStyle/>
          <a:p>
            <a:endParaRPr lang="en-US"/>
          </a:p>
        </p:txBody>
      </p:sp>
      <p:sp>
        <p:nvSpPr>
          <p:cNvPr id="43" name="Text Placeholder 4"/>
          <p:cNvSpPr>
            <a:spLocks noGrp="1"/>
          </p:cNvSpPr>
          <p:nvPr>
            <p:ph type="body" sz="quarter" idx="20"/>
          </p:nvPr>
        </p:nvSpPr>
        <p:spPr>
          <a:xfrm>
            <a:off x="4874765" y="3737819"/>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4" name="Text Placeholder 34"/>
          <p:cNvSpPr>
            <a:spLocks noGrp="1"/>
          </p:cNvSpPr>
          <p:nvPr>
            <p:ph type="body" sz="quarter" idx="21"/>
          </p:nvPr>
        </p:nvSpPr>
        <p:spPr>
          <a:xfrm>
            <a:off x="4873423" y="4223131"/>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5" name="Text Placeholder 36"/>
          <p:cNvSpPr>
            <a:spLocks noGrp="1"/>
          </p:cNvSpPr>
          <p:nvPr>
            <p:ph type="body" sz="quarter" idx="22"/>
          </p:nvPr>
        </p:nvSpPr>
        <p:spPr>
          <a:xfrm>
            <a:off x="4880181" y="4647766"/>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
        <p:nvSpPr>
          <p:cNvPr id="46" name="Picture Placeholder 2"/>
          <p:cNvSpPr>
            <a:spLocks noGrp="1"/>
          </p:cNvSpPr>
          <p:nvPr>
            <p:ph type="pic" sz="quarter" idx="23"/>
          </p:nvPr>
        </p:nvSpPr>
        <p:spPr>
          <a:xfrm>
            <a:off x="6882871" y="1769697"/>
            <a:ext cx="1406810" cy="1875747"/>
          </a:xfrm>
        </p:spPr>
        <p:txBody>
          <a:bodyPr/>
          <a:lstStyle/>
          <a:p>
            <a:endParaRPr lang="en-US"/>
          </a:p>
        </p:txBody>
      </p:sp>
      <p:sp>
        <p:nvSpPr>
          <p:cNvPr id="47" name="Text Placeholder 4"/>
          <p:cNvSpPr>
            <a:spLocks noGrp="1"/>
          </p:cNvSpPr>
          <p:nvPr>
            <p:ph type="body" sz="quarter" idx="24"/>
          </p:nvPr>
        </p:nvSpPr>
        <p:spPr>
          <a:xfrm>
            <a:off x="6876806" y="3741293"/>
            <a:ext cx="1419225" cy="477281"/>
          </a:xfrm>
        </p:spPr>
        <p:txBody>
          <a:bodyPr>
            <a:normAutofit/>
          </a:bodyPr>
          <a:lstStyle>
            <a:lvl1pPr marL="0" indent="0" algn="ctr">
              <a:buNone/>
              <a:defRPr sz="1200">
                <a:solidFill>
                  <a:schemeClr val="tx1"/>
                </a:solidFill>
              </a:defRPr>
            </a:lvl1pPr>
            <a:lvl2pPr marL="342900" indent="0">
              <a:buNone/>
              <a:defRPr/>
            </a:lvl2pPr>
          </a:lstStyle>
          <a:p>
            <a:pPr lvl="0"/>
            <a:r>
              <a:rPr lang="en-US" dirty="0" smtClean="0"/>
              <a:t>Click to edit Master text styles</a:t>
            </a:r>
          </a:p>
        </p:txBody>
      </p:sp>
      <p:sp>
        <p:nvSpPr>
          <p:cNvPr id="48" name="Text Placeholder 34"/>
          <p:cNvSpPr>
            <a:spLocks noGrp="1"/>
          </p:cNvSpPr>
          <p:nvPr>
            <p:ph type="body" sz="quarter" idx="25"/>
          </p:nvPr>
        </p:nvSpPr>
        <p:spPr>
          <a:xfrm>
            <a:off x="6875464" y="4226604"/>
            <a:ext cx="1414054" cy="400104"/>
          </a:xfrm>
        </p:spPr>
        <p:txBody>
          <a:bodyPr>
            <a:normAutofit/>
          </a:bodyPr>
          <a:lstStyle>
            <a:lvl1pPr marL="0" indent="0" algn="ctr">
              <a:buNone/>
              <a:defRPr sz="1000">
                <a:solidFill>
                  <a:schemeClr val="accent4"/>
                </a:solidFill>
              </a:defRPr>
            </a:lvl1pPr>
          </a:lstStyle>
          <a:p>
            <a:pPr lvl="0"/>
            <a:r>
              <a:rPr lang="en-US" dirty="0" smtClean="0"/>
              <a:t>Click to edit Master text styles</a:t>
            </a:r>
          </a:p>
        </p:txBody>
      </p:sp>
      <p:sp>
        <p:nvSpPr>
          <p:cNvPr id="49" name="Text Placeholder 36"/>
          <p:cNvSpPr>
            <a:spLocks noGrp="1"/>
          </p:cNvSpPr>
          <p:nvPr>
            <p:ph type="body" sz="quarter" idx="26"/>
          </p:nvPr>
        </p:nvSpPr>
        <p:spPr>
          <a:xfrm>
            <a:off x="6882222" y="4651240"/>
            <a:ext cx="1413811" cy="1243297"/>
          </a:xfrm>
        </p:spPr>
        <p:txBody>
          <a:bodyPr>
            <a:normAutofit/>
          </a:bodyPr>
          <a:lstStyle>
            <a:lvl1pPr marL="0" indent="0" algn="ctr">
              <a:buNone/>
              <a:defRPr sz="800">
                <a:solidFill>
                  <a:schemeClr val="accent5"/>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2729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6" name="Straight Connector 5"/>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8"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9"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3" name="Text Placeholder 2"/>
          <p:cNvSpPr>
            <a:spLocks noGrp="1"/>
          </p:cNvSpPr>
          <p:nvPr>
            <p:ph type="body" sz="quarter" idx="11"/>
          </p:nvPr>
        </p:nvSpPr>
        <p:spPr>
          <a:xfrm>
            <a:off x="860425" y="1441452"/>
            <a:ext cx="7416800" cy="1719437"/>
          </a:xfrm>
        </p:spPr>
        <p:txBody>
          <a:bodyPr>
            <a:normAutofit/>
          </a:bodyPr>
          <a:lstStyle>
            <a:lvl1pPr marL="0" indent="0">
              <a:buNone/>
              <a:defRPr sz="1800">
                <a:solidFill>
                  <a:schemeClr val="tx1"/>
                </a:solidFill>
              </a:defRPr>
            </a:lvl1pPr>
          </a:lstStyle>
          <a:p>
            <a:pPr lvl="0"/>
            <a:r>
              <a:rPr lang="en-US" dirty="0" smtClean="0"/>
              <a:t>Click to edit Master text styles</a:t>
            </a:r>
          </a:p>
        </p:txBody>
      </p:sp>
      <p:cxnSp>
        <p:nvCxnSpPr>
          <p:cNvPr id="15" name="Straight Connector 14"/>
          <p:cNvCxnSpPr/>
          <p:nvPr userDrawn="1"/>
        </p:nvCxnSpPr>
        <p:spPr>
          <a:xfrm flipV="1">
            <a:off x="874977" y="393721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flipH="1">
            <a:off x="0" y="346869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18" name="Text Placeholder 16"/>
          <p:cNvSpPr>
            <a:spLocks noGrp="1"/>
          </p:cNvSpPr>
          <p:nvPr>
            <p:ph type="body" sz="quarter" idx="12"/>
          </p:nvPr>
        </p:nvSpPr>
        <p:spPr>
          <a:xfrm>
            <a:off x="872439" y="401445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9" name="Text Placeholder 2"/>
          <p:cNvSpPr>
            <a:spLocks noGrp="1"/>
          </p:cNvSpPr>
          <p:nvPr>
            <p:ph type="body" sz="quarter" idx="13"/>
          </p:nvPr>
        </p:nvSpPr>
        <p:spPr>
          <a:xfrm>
            <a:off x="860426" y="4414772"/>
            <a:ext cx="7416800" cy="1672544"/>
          </a:xfrm>
        </p:spPr>
        <p:txBody>
          <a:bodyPr>
            <a:normAutofit/>
          </a:bodyPr>
          <a:lstStyle>
            <a:lvl1pPr marL="0" indent="0">
              <a:buNone/>
              <a:defRPr sz="180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4"/>
          </p:nvPr>
        </p:nvSpPr>
        <p:spPr>
          <a:xfrm>
            <a:off x="859164" y="3369951"/>
            <a:ext cx="8043862" cy="495300"/>
          </a:xfrm>
        </p:spPr>
        <p:txBody>
          <a:bodyPr>
            <a:normAutofit/>
          </a:bodyPr>
          <a:lstStyle>
            <a:lvl1pPr marL="0" indent="0">
              <a:buNone/>
              <a:defRPr sz="24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0614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flipV="1">
            <a:off x="874977" y="963899"/>
            <a:ext cx="7402821" cy="1916"/>
          </a:xfrm>
          <a:prstGeom prst="line">
            <a:avLst/>
          </a:prstGeom>
          <a:ln w="12700" cmpd="sng">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flipH="1">
            <a:off x="-1" y="495375"/>
            <a:ext cx="728134" cy="76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solidFill>
                <a:srgbClr val="2C9398"/>
              </a:solidFill>
              <a:latin typeface="Bebas Neue Bold" panose="020B0606020202050201" pitchFamily="34" charset="-94"/>
            </a:endParaRPr>
          </a:p>
        </p:txBody>
      </p:sp>
      <p:sp>
        <p:nvSpPr>
          <p:cNvPr id="7" name="Title 13"/>
          <p:cNvSpPr>
            <a:spLocks noGrp="1"/>
          </p:cNvSpPr>
          <p:nvPr>
            <p:ph type="title"/>
          </p:nvPr>
        </p:nvSpPr>
        <p:spPr>
          <a:xfrm>
            <a:off x="872718" y="416821"/>
            <a:ext cx="8030308" cy="460239"/>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8" name="Text Placeholder 16"/>
          <p:cNvSpPr>
            <a:spLocks noGrp="1"/>
          </p:cNvSpPr>
          <p:nvPr>
            <p:ph type="body" sz="quarter" idx="10"/>
          </p:nvPr>
        </p:nvSpPr>
        <p:spPr>
          <a:xfrm>
            <a:off x="872438" y="1041131"/>
            <a:ext cx="4546233" cy="261436"/>
          </a:xfrm>
        </p:spPr>
        <p:txBody>
          <a:bodyPr>
            <a:normAutofit/>
          </a:bodyPr>
          <a:lstStyle>
            <a:lvl1pPr marL="0" indent="0">
              <a:buNone/>
              <a:defRPr sz="1300" b="0">
                <a:solidFill>
                  <a:schemeClr val="accent4"/>
                </a:solidFill>
              </a:defRPr>
            </a:lvl1pPr>
          </a:lstStyle>
          <a:p>
            <a:pPr lvl="0"/>
            <a:r>
              <a:rPr lang="en-US" dirty="0" smtClean="0"/>
              <a:t>Click to edit Master text styles</a:t>
            </a:r>
          </a:p>
        </p:txBody>
      </p:sp>
      <p:sp>
        <p:nvSpPr>
          <p:cNvPr id="13" name="SmartArt Placeholder 12"/>
          <p:cNvSpPr>
            <a:spLocks noGrp="1"/>
          </p:cNvSpPr>
          <p:nvPr>
            <p:ph type="dgm" sz="quarter" idx="11"/>
          </p:nvPr>
        </p:nvSpPr>
        <p:spPr>
          <a:xfrm>
            <a:off x="870937" y="1596274"/>
            <a:ext cx="7408257" cy="4185255"/>
          </a:xfrm>
        </p:spPr>
        <p:txBody>
          <a:bodyPr/>
          <a:lstStyle/>
          <a:p>
            <a:endParaRPr lang="en-US"/>
          </a:p>
        </p:txBody>
      </p:sp>
    </p:spTree>
    <p:extLst>
      <p:ext uri="{BB962C8B-B14F-4D97-AF65-F5344CB8AC3E}">
        <p14:creationId xmlns:p14="http://schemas.microsoft.com/office/powerpoint/2010/main" val="10972843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theme" Target="../theme/theme3.xml"/><Relationship Id="rId11" Type="http://schemas.openxmlformats.org/officeDocument/2006/relationships/image" Target="../media/image1.emf"/><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4.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34290" tIns="17145" rIns="34290" bIns="1714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34290" tIns="17145" rIns="34290" bIns="1714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434236" y="6264705"/>
            <a:ext cx="709764" cy="142347"/>
          </a:xfrm>
          <a:prstGeom prst="rect">
            <a:avLst/>
          </a:prstGeom>
          <a:noFill/>
        </p:spPr>
        <p:txBody>
          <a:bodyPr wrap="square" lIns="34290" tIns="17145" rIns="34290" bIns="17145" rtlCol="0">
            <a:spAutoFit/>
          </a:bodyPr>
          <a:lstStyle/>
          <a:p>
            <a:pPr algn="ctr"/>
            <a:fld id="{E32F5047-96DB-194A-B07F-1B0CA9BA1F99}" type="slidenum">
              <a:rPr lang="tr-TR" sz="700" spc="113" smtClean="0">
                <a:solidFill>
                  <a:schemeClr val="accent4"/>
                </a:solidFill>
                <a:latin typeface="Maven Pro"/>
                <a:ea typeface="Open Sans" panose="020B0606030504020204" pitchFamily="34" charset="0"/>
                <a:cs typeface="Maven Pro"/>
              </a:rPr>
              <a:t>‹#›</a:t>
            </a:fld>
            <a:endParaRPr lang="en-US" sz="700" spc="113" dirty="0">
              <a:solidFill>
                <a:schemeClr val="accent4"/>
              </a:solidFill>
              <a:latin typeface="Maven Pro"/>
              <a:ea typeface="Open Sans" panose="020B0606030504020204" pitchFamily="34" charset="0"/>
              <a:cs typeface="Maven Pro"/>
            </a:endParaRPr>
          </a:p>
        </p:txBody>
      </p:sp>
      <p:sp>
        <p:nvSpPr>
          <p:cNvPr id="9" name="Oval 8"/>
          <p:cNvSpPr/>
          <p:nvPr userDrawn="1"/>
        </p:nvSpPr>
        <p:spPr>
          <a:xfrm>
            <a:off x="8680015" y="6224881"/>
            <a:ext cx="223202" cy="235187"/>
          </a:xfrm>
          <a:prstGeom prst="ellipse">
            <a:avLst/>
          </a:prstGeom>
          <a:noFill/>
          <a:ln w="952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4"/>
                </a:solidFill>
              </a:ln>
            </a:endParaRPr>
          </a:p>
        </p:txBody>
      </p:sp>
      <p:pic>
        <p:nvPicPr>
          <p:cNvPr id="6" name="Picture 5" descr="cc-by80x15.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509935" y="6248397"/>
            <a:ext cx="1028700" cy="226051"/>
          </a:xfrm>
          <a:prstGeom prst="rect">
            <a:avLst/>
          </a:prstGeom>
        </p:spPr>
      </p:pic>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6" r:id="rId3"/>
    <p:sldLayoutId id="2147483673" r:id="rId4"/>
    <p:sldLayoutId id="2147483672" r:id="rId5"/>
    <p:sldLayoutId id="2147483666" r:id="rId6"/>
    <p:sldLayoutId id="2147483675" r:id="rId7"/>
    <p:sldLayoutId id="2147483674" r:id="rId8"/>
    <p:sldLayoutId id="2147483667" r:id="rId9"/>
    <p:sldLayoutId id="2147483725" r:id="rId10"/>
    <p:sldLayoutId id="214748383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Seravek Medium"/>
          <a:ea typeface="+mj-ea"/>
          <a:cs typeface="Seravek Medium"/>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100" kern="1200">
          <a:solidFill>
            <a:schemeClr val="tx1"/>
          </a:solidFill>
          <a:latin typeface="Seravek Light"/>
          <a:ea typeface="+mn-ea"/>
          <a:cs typeface="Seravek Light"/>
        </a:defRPr>
      </a:lvl1pPr>
      <a:lvl2pPr marL="5143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Seravek Light"/>
          <a:ea typeface="+mn-ea"/>
          <a:cs typeface="Seravek Light"/>
        </a:defRPr>
      </a:lvl2pPr>
      <a:lvl3pPr marL="8572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Seravek Light"/>
          <a:ea typeface="+mn-ea"/>
          <a:cs typeface="Seravek Light"/>
        </a:defRPr>
      </a:lvl3pPr>
      <a:lvl4pPr marL="12001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Seravek Light"/>
          <a:ea typeface="+mn-ea"/>
          <a:cs typeface="Seravek Light"/>
        </a:defRPr>
      </a:lvl4pPr>
      <a:lvl5pPr marL="15430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Seravek Light"/>
          <a:ea typeface="+mn-ea"/>
          <a:cs typeface="Seravek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68C22CB-6DA0-4947-AD4C-AEC2362E22EE}" type="datetimeFigureOut">
              <a:rPr lang="en-US" smtClean="0">
                <a:solidFill>
                  <a:prstClr val="black">
                    <a:tint val="75000"/>
                  </a:prstClr>
                </a:solidFill>
              </a:rPr>
              <a:pPr defTabSz="457200"/>
              <a:t>11/18/16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E864DD-86EB-1F42-9D66-D350EEDFD47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382549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83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34290" tIns="17145" rIns="34290" bIns="1714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34290" tIns="17145" rIns="34290" bIns="1714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434236" y="6264702"/>
            <a:ext cx="709764" cy="142347"/>
          </a:xfrm>
          <a:prstGeom prst="rect">
            <a:avLst/>
          </a:prstGeom>
          <a:noFill/>
        </p:spPr>
        <p:txBody>
          <a:bodyPr wrap="square" lIns="34290" tIns="17145" rIns="34290" bIns="17145" rtlCol="0">
            <a:spAutoFit/>
          </a:bodyPr>
          <a:lstStyle/>
          <a:p>
            <a:pPr algn="ctr"/>
            <a:fld id="{E32F5047-96DB-194A-B07F-1B0CA9BA1F99}" type="slidenum">
              <a:rPr lang="tr-TR" sz="700" spc="113" smtClean="0">
                <a:solidFill>
                  <a:srgbClr val="708090"/>
                </a:solidFill>
                <a:latin typeface="Maven Pro"/>
                <a:ea typeface="Open Sans" panose="020B0606030504020204" pitchFamily="34" charset="0"/>
                <a:cs typeface="Maven Pro"/>
              </a:rPr>
              <a:pPr algn="ctr"/>
              <a:t>‹#›</a:t>
            </a:fld>
            <a:endParaRPr lang="en-US" sz="700" spc="113" dirty="0">
              <a:solidFill>
                <a:srgbClr val="708090"/>
              </a:solidFill>
              <a:latin typeface="Maven Pro"/>
              <a:ea typeface="Open Sans" panose="020B0606030504020204" pitchFamily="34" charset="0"/>
              <a:cs typeface="Maven Pro"/>
            </a:endParaRPr>
          </a:p>
        </p:txBody>
      </p:sp>
      <p:sp>
        <p:nvSpPr>
          <p:cNvPr id="9" name="Oval 8"/>
          <p:cNvSpPr/>
          <p:nvPr userDrawn="1"/>
        </p:nvSpPr>
        <p:spPr>
          <a:xfrm>
            <a:off x="8680015" y="6224880"/>
            <a:ext cx="223202" cy="235187"/>
          </a:xfrm>
          <a:prstGeom prst="ellipse">
            <a:avLst/>
          </a:prstGeom>
          <a:noFill/>
          <a:ln w="952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708090"/>
                </a:solidFill>
              </a:ln>
              <a:solidFill>
                <a:prstClr val="white"/>
              </a:solidFill>
            </a:endParaRPr>
          </a:p>
        </p:txBody>
      </p:sp>
      <p:pic>
        <p:nvPicPr>
          <p:cNvPr id="6" name="Picture 5" descr="cc-by80x15.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7509935" y="6248397"/>
            <a:ext cx="1028700" cy="226051"/>
          </a:xfrm>
          <a:prstGeom prst="rect">
            <a:avLst/>
          </a:prstGeom>
        </p:spPr>
      </p:pic>
    </p:spTree>
    <p:extLst>
      <p:ext uri="{BB962C8B-B14F-4D97-AF65-F5344CB8AC3E}">
        <p14:creationId xmlns:p14="http://schemas.microsoft.com/office/powerpoint/2010/main" val="113596186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Seravek Medium"/>
          <a:ea typeface="+mj-ea"/>
          <a:cs typeface="Seravek Medium"/>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100" kern="1200">
          <a:solidFill>
            <a:schemeClr val="tx1"/>
          </a:solidFill>
          <a:latin typeface="Seravek Light"/>
          <a:ea typeface="+mn-ea"/>
          <a:cs typeface="Seravek Light"/>
        </a:defRPr>
      </a:lvl1pPr>
      <a:lvl2pPr marL="5143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Seravek Light"/>
          <a:ea typeface="+mn-ea"/>
          <a:cs typeface="Seravek Light"/>
        </a:defRPr>
      </a:lvl2pPr>
      <a:lvl3pPr marL="8572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Seravek Light"/>
          <a:ea typeface="+mn-ea"/>
          <a:cs typeface="Seravek Light"/>
        </a:defRPr>
      </a:lvl3pPr>
      <a:lvl4pPr marL="12001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Seravek Light"/>
          <a:ea typeface="+mn-ea"/>
          <a:cs typeface="Seravek Light"/>
        </a:defRPr>
      </a:lvl4pPr>
      <a:lvl5pPr marL="15430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Seravek Light"/>
          <a:ea typeface="+mn-ea"/>
          <a:cs typeface="Seravek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11/18/16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27110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4.png"/><Relationship Id="rId3"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slideshare.net/opencontent/why-should-you-offer-an-oerbased-degree-progra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png"/><Relationship Id="rId5" Type="http://schemas.openxmlformats.org/officeDocument/2006/relationships/chart" Target="../charts/chart1.xml"/><Relationship Id="rId6"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surveymonkey.com/r/artifact-excepti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hyperlink" Target="http://libguides.monroecc.edu/oer"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hyperlink" Target="http://libguides.tcc.edu/c.php?g=304199&amp;p=202875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_instructor_1010x560.png"/>
          <p:cNvPicPr>
            <a:picLocks noChangeAspect="1"/>
          </p:cNvPicPr>
          <p:nvPr/>
        </p:nvPicPr>
        <p:blipFill rotWithShape="1">
          <a:blip r:embed="rId2" cstate="print">
            <a:extLst>
              <a:ext uri="{28A0092B-C50C-407E-A947-70E740481C1C}">
                <a14:useLocalDpi xmlns:a14="http://schemas.microsoft.com/office/drawing/2010/main"/>
              </a:ext>
            </a:extLst>
          </a:blip>
          <a:srcRect b="-7434"/>
          <a:stretch/>
        </p:blipFill>
        <p:spPr>
          <a:xfrm>
            <a:off x="-17689" y="12700"/>
            <a:ext cx="9161689" cy="7340600"/>
          </a:xfrm>
          <a:prstGeom prst="rect">
            <a:avLst/>
          </a:prstGeom>
        </p:spPr>
      </p:pic>
      <p:sp>
        <p:nvSpPr>
          <p:cNvPr id="7" name="Rectangle 6"/>
          <p:cNvSpPr/>
          <p:nvPr/>
        </p:nvSpPr>
        <p:spPr>
          <a:xfrm>
            <a:off x="0" y="-1588"/>
            <a:ext cx="9156700" cy="6883395"/>
          </a:xfrm>
          <a:prstGeom prst="rect">
            <a:avLst/>
          </a:prstGeom>
          <a:solidFill>
            <a:srgbClr val="2354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solidFill>
                <a:schemeClr val="tx2"/>
              </a:solidFill>
              <a:latin typeface="Bebas Neue" panose="020B0606020202050201" pitchFamily="34" charset="-94"/>
            </a:endParaRPr>
          </a:p>
        </p:txBody>
      </p:sp>
      <p:sp>
        <p:nvSpPr>
          <p:cNvPr id="8" name="TextBox 7"/>
          <p:cNvSpPr txBox="1"/>
          <p:nvPr/>
        </p:nvSpPr>
        <p:spPr>
          <a:xfrm>
            <a:off x="248330" y="1843453"/>
            <a:ext cx="8629649" cy="2065950"/>
          </a:xfrm>
          <a:prstGeom prst="rect">
            <a:avLst/>
          </a:prstGeom>
          <a:noFill/>
        </p:spPr>
        <p:txBody>
          <a:bodyPr wrap="square" lIns="34290" tIns="17145" rIns="34290" bIns="17145" rtlCol="0">
            <a:spAutoFit/>
          </a:bodyPr>
          <a:lstStyle/>
          <a:p>
            <a:pPr algn="ctr"/>
            <a:r>
              <a:rPr lang="en-US" sz="4400" dirty="0" smtClean="0">
                <a:solidFill>
                  <a:schemeClr val="bg1"/>
                </a:solidFill>
                <a:latin typeface="Seravek Medium"/>
                <a:ea typeface="Open Sans" panose="020B0606030504020204" pitchFamily="34" charset="0"/>
                <a:cs typeface="Seravek Medium"/>
              </a:rPr>
              <a:t>Improving </a:t>
            </a:r>
            <a:r>
              <a:rPr lang="en-US" sz="4400" i="1" dirty="0" smtClean="0">
                <a:solidFill>
                  <a:schemeClr val="bg1"/>
                </a:solidFill>
                <a:latin typeface="Seravek Medium"/>
                <a:ea typeface="Open Sans" panose="020B0606030504020204" pitchFamily="34" charset="0"/>
                <a:cs typeface="Seravek Medium"/>
              </a:rPr>
              <a:t>Access</a:t>
            </a:r>
            <a:r>
              <a:rPr lang="en-US" sz="4400" dirty="0" smtClean="0">
                <a:solidFill>
                  <a:schemeClr val="bg1"/>
                </a:solidFill>
                <a:latin typeface="Seravek Medium"/>
                <a:ea typeface="Open Sans" panose="020B0606030504020204" pitchFamily="34" charset="0"/>
                <a:cs typeface="Seravek Medium"/>
              </a:rPr>
              <a:t>, </a:t>
            </a:r>
            <a:r>
              <a:rPr lang="en-US" sz="4400" i="1" dirty="0" smtClean="0">
                <a:solidFill>
                  <a:schemeClr val="bg1"/>
                </a:solidFill>
                <a:latin typeface="Seravek Medium"/>
                <a:ea typeface="Open Sans" panose="020B0606030504020204" pitchFamily="34" charset="0"/>
                <a:cs typeface="Seravek Medium"/>
              </a:rPr>
              <a:t>Affordability</a:t>
            </a:r>
            <a:r>
              <a:rPr lang="en-US" sz="4400" dirty="0" smtClean="0">
                <a:solidFill>
                  <a:schemeClr val="bg1"/>
                </a:solidFill>
                <a:latin typeface="Seravek Medium"/>
                <a:ea typeface="Open Sans" panose="020B0606030504020204" pitchFamily="34" charset="0"/>
                <a:cs typeface="Seravek Medium"/>
              </a:rPr>
              <a:t> and </a:t>
            </a:r>
            <a:r>
              <a:rPr lang="en-US" sz="4400" i="1" dirty="0" smtClean="0">
                <a:solidFill>
                  <a:schemeClr val="bg1"/>
                </a:solidFill>
                <a:latin typeface="Seravek Medium"/>
                <a:ea typeface="Open Sans" panose="020B0606030504020204" pitchFamily="34" charset="0"/>
                <a:cs typeface="Seravek Medium"/>
              </a:rPr>
              <a:t>Student Success </a:t>
            </a:r>
            <a:r>
              <a:rPr lang="en-US" sz="4400" dirty="0" smtClean="0">
                <a:solidFill>
                  <a:schemeClr val="bg1"/>
                </a:solidFill>
                <a:latin typeface="Seravek Medium"/>
                <a:ea typeface="Open Sans" panose="020B0606030504020204" pitchFamily="34" charset="0"/>
                <a:cs typeface="Seravek Medium"/>
              </a:rPr>
              <a:t>with Open Educational Resources</a:t>
            </a:r>
            <a:endParaRPr lang="en-US" sz="4400" i="1" dirty="0">
              <a:solidFill>
                <a:schemeClr val="bg1"/>
              </a:solidFill>
              <a:latin typeface="Seravek Medium"/>
              <a:ea typeface="Open Sans" panose="020B0606030504020204" pitchFamily="34" charset="0"/>
              <a:cs typeface="Seravek Medium"/>
            </a:endParaRPr>
          </a:p>
        </p:txBody>
      </p:sp>
      <p:pic>
        <p:nvPicPr>
          <p:cNvPr id="2" name="Picture 1"/>
          <p:cNvPicPr>
            <a:picLocks noChangeAspect="1"/>
          </p:cNvPicPr>
          <p:nvPr/>
        </p:nvPicPr>
        <p:blipFill>
          <a:blip r:embed="rId3"/>
          <a:stretch>
            <a:fillRect/>
          </a:stretch>
        </p:blipFill>
        <p:spPr>
          <a:xfrm>
            <a:off x="3388245" y="4114800"/>
            <a:ext cx="2415540" cy="2012950"/>
          </a:xfrm>
          <a:prstGeom prst="rect">
            <a:avLst/>
          </a:prstGeom>
        </p:spPr>
      </p:pic>
    </p:spTree>
    <p:extLst>
      <p:ext uri="{BB962C8B-B14F-4D97-AF65-F5344CB8AC3E}">
        <p14:creationId xmlns:p14="http://schemas.microsoft.com/office/powerpoint/2010/main" val="192566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4801" y="1981200"/>
          <a:ext cx="8534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685800" y="304800"/>
            <a:ext cx="7772400" cy="14700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0" i="0" kern="1200">
                <a:solidFill>
                  <a:schemeClr val="tx1"/>
                </a:solidFill>
                <a:latin typeface="Calibri"/>
                <a:ea typeface="ＭＳ Ｐゴシック" charset="-128"/>
                <a:cs typeface="Calibri"/>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5400" dirty="0" smtClean="0">
                <a:solidFill>
                  <a:srgbClr val="000000"/>
                </a:solidFill>
                <a:latin typeface="+mj-lt"/>
              </a:rPr>
              <a:t>The 5Rs</a:t>
            </a:r>
            <a:endParaRPr lang="en-US" sz="5400" dirty="0">
              <a:solidFill>
                <a:srgbClr val="000000"/>
              </a:solidFill>
              <a:latin typeface="+mj-lt"/>
            </a:endParaRPr>
          </a:p>
        </p:txBody>
      </p:sp>
    </p:spTree>
    <p:extLst>
      <p:ext uri="{BB962C8B-B14F-4D97-AF65-F5344CB8AC3E}">
        <p14:creationId xmlns:p14="http://schemas.microsoft.com/office/powerpoint/2010/main" val="81734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12" y="2438718"/>
            <a:ext cx="6852053" cy="1634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3249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1713" y="6329363"/>
            <a:ext cx="5343525" cy="173124"/>
          </a:xfrm>
          <a:prstGeom prst="rect">
            <a:avLst/>
          </a:prstGeom>
          <a:noFill/>
        </p:spPr>
        <p:txBody>
          <a:bodyPr wrap="square" lIns="34290" tIns="17145" rIns="34290" bIns="17145" rtlCol="0">
            <a:spAutoFit/>
          </a:bodyPr>
          <a:lstStyle/>
          <a:p>
            <a:r>
              <a:rPr lang="en-US" sz="900" dirty="0" smtClean="0">
                <a:solidFill>
                  <a:schemeClr val="accent5"/>
                </a:solidFill>
                <a:latin typeface="Trebuchet MS"/>
                <a:ea typeface="Open Sans" panose="020B0606030504020204" pitchFamily="34" charset="0"/>
                <a:cs typeface="Trebuchet MS"/>
              </a:rPr>
              <a:t>By </a:t>
            </a:r>
            <a:r>
              <a:rPr lang="en-US" sz="900" dirty="0" err="1" smtClean="0">
                <a:solidFill>
                  <a:schemeClr val="accent5"/>
                </a:solidFill>
                <a:latin typeface="Trebuchet MS"/>
                <a:ea typeface="Open Sans" panose="020B0606030504020204" pitchFamily="34" charset="0"/>
                <a:cs typeface="Trebuchet MS"/>
              </a:rPr>
              <a:t>Giffin</a:t>
            </a:r>
            <a:r>
              <a:rPr lang="en-US" sz="900" dirty="0" smtClean="0">
                <a:solidFill>
                  <a:schemeClr val="accent5"/>
                </a:solidFill>
                <a:latin typeface="Trebuchet MS"/>
                <a:ea typeface="Open Sans" panose="020B0606030504020204" pitchFamily="34" charset="0"/>
                <a:cs typeface="Trebuchet MS"/>
              </a:rPr>
              <a:t> </a:t>
            </a:r>
            <a:r>
              <a:rPr lang="en-US" sz="900" dirty="0" err="1" smtClean="0">
                <a:solidFill>
                  <a:schemeClr val="accent5"/>
                </a:solidFill>
                <a:latin typeface="Trebuchet MS"/>
                <a:ea typeface="Open Sans" panose="020B0606030504020204" pitchFamily="34" charset="0"/>
                <a:cs typeface="Trebuchet MS"/>
              </a:rPr>
              <a:t>Francoeur</a:t>
            </a:r>
            <a:r>
              <a:rPr lang="en-US" sz="900" dirty="0">
                <a:solidFill>
                  <a:schemeClr val="accent5"/>
                </a:solidFill>
                <a:latin typeface="Trebuchet MS"/>
                <a:ea typeface="Open Sans" panose="020B0606030504020204" pitchFamily="34" charset="0"/>
                <a:cs typeface="Trebuchet MS"/>
              </a:rPr>
              <a:t> - https://</a:t>
            </a:r>
            <a:r>
              <a:rPr lang="en-US" sz="900" dirty="0" err="1">
                <a:solidFill>
                  <a:schemeClr val="accent5"/>
                </a:solidFill>
                <a:latin typeface="Trebuchet MS"/>
                <a:ea typeface="Open Sans" panose="020B0606030504020204" pitchFamily="34" charset="0"/>
                <a:cs typeface="Trebuchet MS"/>
              </a:rPr>
              <a:t>www.emaze.com</a:t>
            </a:r>
            <a:r>
              <a:rPr lang="en-US" sz="900" dirty="0">
                <a:solidFill>
                  <a:schemeClr val="accent5"/>
                </a:solidFill>
                <a:latin typeface="Trebuchet MS"/>
                <a:ea typeface="Open Sans" panose="020B0606030504020204" pitchFamily="34" charset="0"/>
                <a:cs typeface="Trebuchet MS"/>
              </a:rPr>
              <a:t>/@AIZOWOCR/Creative-Commons!</a:t>
            </a:r>
          </a:p>
        </p:txBody>
      </p:sp>
      <p:pic>
        <p:nvPicPr>
          <p:cNvPr id="7" name="Picture 6"/>
          <p:cNvPicPr>
            <a:picLocks noChangeAspect="1"/>
          </p:cNvPicPr>
          <p:nvPr/>
        </p:nvPicPr>
        <p:blipFill>
          <a:blip r:embed="rId2"/>
          <a:stretch>
            <a:fillRect/>
          </a:stretch>
        </p:blipFill>
        <p:spPr>
          <a:xfrm>
            <a:off x="1003300" y="628650"/>
            <a:ext cx="7137400" cy="5600700"/>
          </a:xfrm>
          <a:prstGeom prst="rect">
            <a:avLst/>
          </a:prstGeom>
        </p:spPr>
      </p:pic>
    </p:spTree>
    <p:extLst>
      <p:ext uri="{BB962C8B-B14F-4D97-AF65-F5344CB8AC3E}">
        <p14:creationId xmlns:p14="http://schemas.microsoft.com/office/powerpoint/2010/main" val="63440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5726"/>
            <a:ext cx="7772400" cy="1470025"/>
          </a:xfrm>
        </p:spPr>
        <p:txBody>
          <a:bodyPr>
            <a:normAutofit/>
          </a:bodyPr>
          <a:lstStyle/>
          <a:p>
            <a:r>
              <a:rPr lang="en-US" dirty="0">
                <a:solidFill>
                  <a:srgbClr val="000000"/>
                </a:solidFill>
              </a:rPr>
              <a:t>free ≈ </a:t>
            </a:r>
            <a:r>
              <a:rPr lang="en-US" dirty="0" smtClean="0">
                <a:solidFill>
                  <a:srgbClr val="558ED5"/>
                </a:solidFill>
              </a:rPr>
              <a:t>open</a:t>
            </a:r>
            <a:endParaRPr lang="en-US" dirty="0">
              <a:solidFill>
                <a:srgbClr val="000000"/>
              </a:solidFill>
            </a:endParaRPr>
          </a:p>
        </p:txBody>
      </p:sp>
      <p:cxnSp>
        <p:nvCxnSpPr>
          <p:cNvPr id="4" name="Straight Connector 3"/>
          <p:cNvCxnSpPr/>
          <p:nvPr/>
        </p:nvCxnSpPr>
        <p:spPr>
          <a:xfrm>
            <a:off x="4433103" y="3090738"/>
            <a:ext cx="0" cy="735013"/>
          </a:xfrm>
          <a:prstGeom prst="line">
            <a:avLst/>
          </a:prstGeom>
          <a:ln w="444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Demo: 5R in Action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299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Have we built a better mouse trap?</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988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8668337"/>
              </p:ext>
            </p:extLst>
          </p:nvPr>
        </p:nvGraphicFramePr>
        <p:xfrm>
          <a:off x="328032" y="258283"/>
          <a:ext cx="8498430" cy="6387651"/>
        </p:xfrm>
        <a:graphic>
          <a:graphicData uri="http://schemas.openxmlformats.org/drawingml/2006/table">
            <a:tbl>
              <a:tblPr firstRow="1" bandRow="1">
                <a:tableStyleId>{5C22544A-7EE6-4342-B048-85BDC9FD1C3A}</a:tableStyleId>
              </a:tblPr>
              <a:tblGrid>
                <a:gridCol w="3369748"/>
                <a:gridCol w="2295872"/>
                <a:gridCol w="2832810"/>
              </a:tblGrid>
              <a:tr h="1634641">
                <a:tc>
                  <a:txBody>
                    <a:bodyPr/>
                    <a:lstStyle/>
                    <a:p>
                      <a:pPr algn="ctr"/>
                      <a:endParaRPr lang="en-US" sz="2800" dirty="0"/>
                    </a:p>
                  </a:txBody>
                  <a:tcPr anchor="b"/>
                </a:tc>
                <a:tc>
                  <a:txBody>
                    <a:bodyPr/>
                    <a:lstStyle/>
                    <a:p>
                      <a:pPr algn="ctr"/>
                      <a:r>
                        <a:rPr lang="en-US" sz="3600" dirty="0" smtClean="0"/>
                        <a:t>Cost to Students</a:t>
                      </a:r>
                      <a:endParaRPr lang="en-US" sz="3600" dirty="0"/>
                    </a:p>
                  </a:txBody>
                  <a:tcPr anchor="ctr"/>
                </a:tc>
                <a:tc>
                  <a:txBody>
                    <a:bodyPr/>
                    <a:lstStyle/>
                    <a:p>
                      <a:pPr algn="ctr"/>
                      <a:r>
                        <a:rPr lang="en-US" sz="3600" dirty="0" smtClean="0"/>
                        <a:t>Permissions to Faculty and Students</a:t>
                      </a:r>
                    </a:p>
                  </a:txBody>
                  <a:tcPr anchor="ctr"/>
                </a:tc>
              </a:tr>
              <a:tr h="1550097">
                <a:tc>
                  <a:txBody>
                    <a:bodyPr/>
                    <a:lstStyle/>
                    <a:p>
                      <a:pPr algn="r"/>
                      <a:r>
                        <a:rPr lang="en-US" sz="2800" b="1" dirty="0" smtClean="0"/>
                        <a:t>Commercial Textbooks</a:t>
                      </a:r>
                      <a:endParaRPr lang="en-US" sz="2800" b="1" dirty="0"/>
                    </a:p>
                  </a:txBody>
                  <a:tcPr anchor="ctr"/>
                </a:tc>
                <a:tc>
                  <a:txBody>
                    <a:bodyPr/>
                    <a:lstStyle/>
                    <a:p>
                      <a:pPr algn="ctr"/>
                      <a:r>
                        <a:rPr lang="en-US" sz="2800" b="1" dirty="0" smtClean="0">
                          <a:solidFill>
                            <a:schemeClr val="accent2"/>
                          </a:solidFill>
                        </a:rPr>
                        <a:t>Expensive</a:t>
                      </a:r>
                      <a:endParaRPr lang="en-US" sz="2800" b="1" dirty="0">
                        <a:solidFill>
                          <a:schemeClr val="accent2"/>
                        </a:solidFill>
                      </a:endParaRPr>
                    </a:p>
                  </a:txBody>
                  <a:tcPr anchor="ctr"/>
                </a:tc>
                <a:tc>
                  <a:txBody>
                    <a:bodyPr/>
                    <a:lstStyle/>
                    <a:p>
                      <a:pPr algn="ctr"/>
                      <a:r>
                        <a:rPr lang="en-US" sz="2800" b="1" dirty="0" smtClean="0">
                          <a:solidFill>
                            <a:srgbClr val="C0504D"/>
                          </a:solidFill>
                        </a:rPr>
                        <a:t>Restrictive</a:t>
                      </a:r>
                      <a:endParaRPr lang="en-US" sz="2800" b="1" dirty="0">
                        <a:solidFill>
                          <a:srgbClr val="C0504D"/>
                        </a:solidFill>
                      </a:endParaRPr>
                    </a:p>
                  </a:txBody>
                  <a:tcPr anchor="ctr"/>
                </a:tc>
              </a:tr>
              <a:tr h="1550097">
                <a:tc>
                  <a:txBody>
                    <a:bodyPr/>
                    <a:lstStyle/>
                    <a:p>
                      <a:pPr algn="r"/>
                      <a:r>
                        <a:rPr lang="en-US" sz="2800" b="1" dirty="0" smtClean="0"/>
                        <a:t>Library </a:t>
                      </a:r>
                    </a:p>
                    <a:p>
                      <a:pPr algn="r"/>
                      <a:r>
                        <a:rPr lang="en-US" sz="2800" b="1" dirty="0" smtClean="0"/>
                        <a:t>Resources</a:t>
                      </a:r>
                      <a:endParaRPr lang="en-US" sz="2800" b="1" dirty="0"/>
                    </a:p>
                  </a:txBody>
                  <a:tcPr anchor="ctr"/>
                </a:tc>
                <a:tc>
                  <a:txBody>
                    <a:bodyPr/>
                    <a:lstStyle/>
                    <a:p>
                      <a:pPr algn="ctr"/>
                      <a:r>
                        <a:rPr lang="en-US" sz="2800" b="1" dirty="0" smtClean="0">
                          <a:solidFill>
                            <a:srgbClr val="008000"/>
                          </a:solidFill>
                        </a:rPr>
                        <a:t>Free</a:t>
                      </a:r>
                      <a:endParaRPr lang="en-US" sz="2800" b="1" dirty="0">
                        <a:solidFill>
                          <a:srgbClr val="008000"/>
                        </a:solidFill>
                      </a:endParaRPr>
                    </a:p>
                  </a:txBody>
                  <a:tcPr anchor="ctr"/>
                </a:tc>
                <a:tc>
                  <a:txBody>
                    <a:bodyPr/>
                    <a:lstStyle/>
                    <a:p>
                      <a:pPr algn="ctr"/>
                      <a:r>
                        <a:rPr lang="en-US" sz="2800" b="1" dirty="0" smtClean="0">
                          <a:solidFill>
                            <a:srgbClr val="C0504D"/>
                          </a:solidFill>
                        </a:rPr>
                        <a:t>Restrictive</a:t>
                      </a:r>
                      <a:endParaRPr lang="en-US" sz="2800" b="1" dirty="0">
                        <a:solidFill>
                          <a:srgbClr val="C0504D"/>
                        </a:solidFill>
                      </a:endParaRPr>
                    </a:p>
                  </a:txBody>
                  <a:tcPr anchor="ctr"/>
                </a:tc>
              </a:tr>
              <a:tr h="1550097">
                <a:tc>
                  <a:txBody>
                    <a:bodyPr/>
                    <a:lstStyle/>
                    <a:p>
                      <a:pPr algn="r"/>
                      <a:r>
                        <a:rPr lang="en-US" sz="2800" b="1" dirty="0" smtClean="0"/>
                        <a:t>Open Educational</a:t>
                      </a:r>
                      <a:r>
                        <a:rPr lang="en-US" sz="2800" b="1" baseline="0" dirty="0" smtClean="0"/>
                        <a:t> </a:t>
                      </a:r>
                      <a:r>
                        <a:rPr lang="en-US" sz="2800" b="1" dirty="0" smtClean="0"/>
                        <a:t>Resources</a:t>
                      </a:r>
                      <a:endParaRPr lang="en-US" sz="2800" b="1" dirty="0"/>
                    </a:p>
                  </a:txBody>
                  <a:tcPr anchor="ctr"/>
                </a:tc>
                <a:tc>
                  <a:txBody>
                    <a:bodyPr/>
                    <a:lstStyle/>
                    <a:p>
                      <a:pPr algn="ctr"/>
                      <a:r>
                        <a:rPr lang="en-US" sz="2800" b="1" dirty="0" smtClean="0">
                          <a:solidFill>
                            <a:srgbClr val="008000"/>
                          </a:solidFill>
                        </a:rPr>
                        <a:t>Free</a:t>
                      </a:r>
                      <a:endParaRPr lang="en-US" sz="2800" b="1" dirty="0">
                        <a:solidFill>
                          <a:srgbClr val="008000"/>
                        </a:solidFill>
                      </a:endParaRPr>
                    </a:p>
                  </a:txBody>
                  <a:tcPr anchor="ctr"/>
                </a:tc>
                <a:tc>
                  <a:txBody>
                    <a:bodyPr/>
                    <a:lstStyle/>
                    <a:p>
                      <a:pPr algn="ctr"/>
                      <a:r>
                        <a:rPr lang="en-US" sz="2800" b="1" dirty="0" smtClean="0">
                          <a:solidFill>
                            <a:srgbClr val="008000"/>
                          </a:solidFill>
                        </a:rPr>
                        <a:t>5Rs</a:t>
                      </a:r>
                      <a:endParaRPr lang="en-US" sz="2800" b="1" dirty="0">
                        <a:solidFill>
                          <a:srgbClr val="008000"/>
                        </a:solidFill>
                      </a:endParaRPr>
                    </a:p>
                  </a:txBody>
                  <a:tcPr anchor="ctr"/>
                </a:tc>
              </a:tr>
            </a:tbl>
          </a:graphicData>
        </a:graphic>
      </p:graphicFrame>
      <p:sp>
        <p:nvSpPr>
          <p:cNvPr id="5" name="TextBox 4"/>
          <p:cNvSpPr txBox="1"/>
          <p:nvPr/>
        </p:nvSpPr>
        <p:spPr>
          <a:xfrm>
            <a:off x="1954953" y="6584351"/>
            <a:ext cx="7030570" cy="246221"/>
          </a:xfrm>
          <a:prstGeom prst="rect">
            <a:avLst/>
          </a:prstGeom>
          <a:noFill/>
        </p:spPr>
        <p:txBody>
          <a:bodyPr wrap="square" rtlCol="0">
            <a:spAutoFit/>
          </a:bodyPr>
          <a:lstStyle/>
          <a:p>
            <a:pPr algn="r" defTabSz="457200"/>
            <a:r>
              <a:rPr lang="en-US" sz="1000" dirty="0" smtClean="0">
                <a:solidFill>
                  <a:prstClr val="black"/>
                </a:solidFill>
              </a:rPr>
              <a:t>David Wiley, </a:t>
            </a:r>
            <a:r>
              <a:rPr lang="en-US" sz="1000" i="1" dirty="0" smtClean="0">
                <a:solidFill>
                  <a:prstClr val="black"/>
                </a:solidFill>
                <a:hlinkClick r:id="rId3"/>
              </a:rPr>
              <a:t>Why Should You Offer an OER Degree Program?</a:t>
            </a:r>
            <a:endParaRPr lang="en-US" sz="1000" dirty="0">
              <a:solidFill>
                <a:prstClr val="black"/>
              </a:solidFill>
            </a:endParaRPr>
          </a:p>
        </p:txBody>
      </p:sp>
    </p:spTree>
    <p:extLst>
      <p:ext uri="{BB962C8B-B14F-4D97-AF65-F5344CB8AC3E}">
        <p14:creationId xmlns:p14="http://schemas.microsoft.com/office/powerpoint/2010/main" val="953980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7225" y="1714502"/>
            <a:ext cx="7772400" cy="2943223"/>
          </a:xfrm>
        </p:spPr>
        <p:txBody>
          <a:bodyPr>
            <a:normAutofit/>
          </a:bodyPr>
          <a:lstStyle/>
          <a:p>
            <a:r>
              <a:rPr lang="en-US" sz="5400" dirty="0" smtClean="0"/>
              <a:t>Free </a:t>
            </a:r>
            <a:r>
              <a:rPr lang="en-US" sz="5400" dirty="0" smtClean="0">
                <a:solidFill>
                  <a:srgbClr val="00B050"/>
                </a:solidFill>
              </a:rPr>
              <a:t/>
            </a:r>
            <a:br>
              <a:rPr lang="en-US" sz="5400" dirty="0" smtClean="0">
                <a:solidFill>
                  <a:srgbClr val="00B050"/>
                </a:solidFill>
              </a:rPr>
            </a:br>
            <a:r>
              <a:rPr lang="en-US" sz="5400" dirty="0" smtClean="0"/>
              <a:t>5Rs </a:t>
            </a:r>
            <a:r>
              <a:rPr lang="en-US" sz="5400" dirty="0" smtClean="0">
                <a:solidFill>
                  <a:srgbClr val="00B050"/>
                </a:solidFill>
              </a:rPr>
              <a:t/>
            </a:r>
            <a:br>
              <a:rPr lang="en-US" sz="5400" dirty="0" smtClean="0">
                <a:solidFill>
                  <a:srgbClr val="00B050"/>
                </a:solidFill>
              </a:rPr>
            </a:br>
            <a:r>
              <a:rPr lang="en-US" sz="2800" smtClean="0">
                <a:solidFill>
                  <a:srgbClr val="00B050"/>
                </a:solidFill>
              </a:rPr>
              <a:t/>
            </a:r>
            <a:br>
              <a:rPr lang="en-US" sz="2800" smtClean="0">
                <a:solidFill>
                  <a:srgbClr val="00B050"/>
                </a:solidFill>
              </a:rPr>
            </a:br>
            <a:endParaRPr lang="en-US" b="1" dirty="0">
              <a:solidFill>
                <a:schemeClr val="accent2"/>
              </a:solidFill>
            </a:endParaRPr>
          </a:p>
        </p:txBody>
      </p:sp>
      <p:sp>
        <p:nvSpPr>
          <p:cNvPr id="6" name="Rectangle 5"/>
          <p:cNvSpPr/>
          <p:nvPr/>
        </p:nvSpPr>
        <p:spPr>
          <a:xfrm>
            <a:off x="5147136" y="1817787"/>
            <a:ext cx="877163" cy="923330"/>
          </a:xfrm>
          <a:prstGeom prst="rect">
            <a:avLst/>
          </a:prstGeom>
        </p:spPr>
        <p:txBody>
          <a:bodyPr wrap="none">
            <a:spAutoFit/>
          </a:bodyPr>
          <a:lstStyle/>
          <a:p>
            <a:r>
              <a:rPr lang="en-US" sz="5400">
                <a:solidFill>
                  <a:srgbClr val="00B050"/>
                </a:solidFill>
              </a:rPr>
              <a:t>✔</a:t>
            </a:r>
            <a:endParaRPr lang="en-US"/>
          </a:p>
        </p:txBody>
      </p:sp>
      <p:sp>
        <p:nvSpPr>
          <p:cNvPr id="7" name="Rectangle 6"/>
          <p:cNvSpPr/>
          <p:nvPr/>
        </p:nvSpPr>
        <p:spPr>
          <a:xfrm>
            <a:off x="5147135" y="2546450"/>
            <a:ext cx="877163" cy="923330"/>
          </a:xfrm>
          <a:prstGeom prst="rect">
            <a:avLst/>
          </a:prstGeom>
        </p:spPr>
        <p:txBody>
          <a:bodyPr wrap="none">
            <a:spAutoFit/>
          </a:bodyPr>
          <a:lstStyle/>
          <a:p>
            <a:r>
              <a:rPr lang="en-US" sz="5400" dirty="0">
                <a:solidFill>
                  <a:srgbClr val="00B050"/>
                </a:solidFill>
              </a:rPr>
              <a:t>✔</a:t>
            </a:r>
            <a:endParaRPr lang="en-US" dirty="0"/>
          </a:p>
        </p:txBody>
      </p:sp>
      <p:sp>
        <p:nvSpPr>
          <p:cNvPr id="8" name="Rectangle 7"/>
          <p:cNvSpPr/>
          <p:nvPr/>
        </p:nvSpPr>
        <p:spPr>
          <a:xfrm>
            <a:off x="2364676" y="3867895"/>
            <a:ext cx="4993418" cy="769441"/>
          </a:xfrm>
          <a:prstGeom prst="rect">
            <a:avLst/>
          </a:prstGeom>
        </p:spPr>
        <p:txBody>
          <a:bodyPr wrap="none">
            <a:spAutoFit/>
          </a:bodyPr>
          <a:lstStyle/>
          <a:p>
            <a:r>
              <a:rPr lang="en-US" sz="4400" b="1">
                <a:solidFill>
                  <a:srgbClr val="C0504D"/>
                </a:solidFill>
              </a:rPr>
              <a:t>What about quality?</a:t>
            </a:r>
            <a:endParaRPr lang="en-US"/>
          </a:p>
        </p:txBody>
      </p:sp>
    </p:spTree>
    <p:extLst>
      <p:ext uri="{BB962C8B-B14F-4D97-AF65-F5344CB8AC3E}">
        <p14:creationId xmlns:p14="http://schemas.microsoft.com/office/powerpoint/2010/main" val="11410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sp>
        <p:nvSpPr>
          <p:cNvPr id="11" name="Rectangle 10"/>
          <p:cNvSpPr/>
          <p:nvPr/>
        </p:nvSpPr>
        <p:spPr>
          <a:xfrm>
            <a:off x="142708" y="2782073"/>
            <a:ext cx="8790798" cy="1284565"/>
          </a:xfrm>
          <a:prstGeom prst="rect">
            <a:avLst/>
          </a:prstGeom>
          <a:solidFill>
            <a:schemeClr val="bg1">
              <a:alpha val="71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accent1"/>
                </a:solidFill>
              </a:rPr>
              <a:t>11</a:t>
            </a:r>
            <a:r>
              <a:rPr lang="en-US" sz="4400" dirty="0" smtClean="0">
                <a:solidFill>
                  <a:schemeClr val="tx1"/>
                </a:solidFill>
              </a:rPr>
              <a:t> Peer Reviewed Studies</a:t>
            </a:r>
            <a:endParaRPr lang="en-US" sz="4400" dirty="0">
              <a:solidFill>
                <a:schemeClr val="tx1"/>
              </a:solidFill>
            </a:endParaRPr>
          </a:p>
        </p:txBody>
      </p:sp>
      <p:sp>
        <p:nvSpPr>
          <p:cNvPr id="3" name="TextBox 2"/>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12" name="Picture 11" descr="by80x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10615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sp>
        <p:nvSpPr>
          <p:cNvPr id="11" name="Rectangle 10"/>
          <p:cNvSpPr/>
          <p:nvPr/>
        </p:nvSpPr>
        <p:spPr>
          <a:xfrm>
            <a:off x="142708" y="2782073"/>
            <a:ext cx="8790798" cy="1284565"/>
          </a:xfrm>
          <a:prstGeom prst="rect">
            <a:avLst/>
          </a:prstGeom>
          <a:solidFill>
            <a:schemeClr val="bg1">
              <a:alpha val="71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 </a:t>
            </a:r>
            <a:r>
              <a:rPr lang="en-US" sz="4400" dirty="0">
                <a:solidFill>
                  <a:srgbClr val="4F81BD"/>
                </a:solidFill>
              </a:rPr>
              <a:t>48,623</a:t>
            </a:r>
            <a:r>
              <a:rPr lang="en-US" sz="4400" dirty="0">
                <a:solidFill>
                  <a:schemeClr val="tx1"/>
                </a:solidFill>
              </a:rPr>
              <a:t> Students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128600"/>
            <a:ext cx="762606" cy="1326936"/>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128600"/>
            <a:ext cx="762606" cy="1326936"/>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128600"/>
            <a:ext cx="762606" cy="1326936"/>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128600"/>
            <a:ext cx="762606" cy="1326936"/>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398213"/>
            <a:ext cx="762606" cy="1326936"/>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3" y="1398213"/>
            <a:ext cx="762606" cy="1326936"/>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398213"/>
            <a:ext cx="762606" cy="1326936"/>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7" y="1398213"/>
            <a:ext cx="762606" cy="1326936"/>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36638"/>
            <a:ext cx="762606" cy="1326936"/>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36638"/>
            <a:ext cx="762606" cy="1326936"/>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36638"/>
            <a:ext cx="762606" cy="1326936"/>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36638"/>
            <a:ext cx="762606" cy="1326936"/>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406251"/>
            <a:ext cx="762606" cy="1326936"/>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2" y="1406251"/>
            <a:ext cx="762606" cy="1326936"/>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406251"/>
            <a:ext cx="762606" cy="1326936"/>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6" y="1406251"/>
            <a:ext cx="762606" cy="1326936"/>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1" y="136638"/>
            <a:ext cx="762606" cy="1326936"/>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36638"/>
            <a:ext cx="762606" cy="1326936"/>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6" y="136638"/>
            <a:ext cx="762606" cy="1326936"/>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36638"/>
            <a:ext cx="762606" cy="1326936"/>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406251"/>
            <a:ext cx="762606" cy="1326936"/>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406251"/>
            <a:ext cx="762606" cy="1326936"/>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406251"/>
            <a:ext cx="762606" cy="1326936"/>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406251"/>
            <a:ext cx="762606" cy="1326936"/>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4147039"/>
            <a:ext cx="762606" cy="1326936"/>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4147039"/>
            <a:ext cx="762606" cy="1326936"/>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4147039"/>
            <a:ext cx="762606" cy="1326936"/>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4147039"/>
            <a:ext cx="762606" cy="1326936"/>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5416652"/>
            <a:ext cx="762606" cy="1326936"/>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1" y="5416652"/>
            <a:ext cx="762606" cy="1326936"/>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5416652"/>
            <a:ext cx="762606" cy="1326936"/>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5" y="5416652"/>
            <a:ext cx="762606" cy="1326936"/>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4155077"/>
            <a:ext cx="762606" cy="1326936"/>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4155077"/>
            <a:ext cx="762606" cy="1326936"/>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4155077"/>
            <a:ext cx="762606" cy="1326936"/>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4155077"/>
            <a:ext cx="762606" cy="1326936"/>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5424690"/>
            <a:ext cx="762606" cy="1326936"/>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0" y="5424690"/>
            <a:ext cx="762606" cy="1326936"/>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5424690"/>
            <a:ext cx="762606" cy="1326936"/>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4" y="5424690"/>
            <a:ext cx="762606" cy="1326936"/>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09" y="4155077"/>
            <a:ext cx="762606" cy="1326936"/>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4155077"/>
            <a:ext cx="762606" cy="1326936"/>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4" y="4155077"/>
            <a:ext cx="762606" cy="1326936"/>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4155077"/>
            <a:ext cx="762606" cy="1326936"/>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5424690"/>
            <a:ext cx="762606" cy="1326936"/>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5424690"/>
            <a:ext cx="762606" cy="1326936"/>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5424690"/>
            <a:ext cx="762606" cy="1326936"/>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5424690"/>
            <a:ext cx="762606" cy="1326936"/>
          </a:xfrm>
          <a:prstGeom prst="rect">
            <a:avLst/>
          </a:prstGeom>
        </p:spPr>
      </p:pic>
      <p:sp>
        <p:nvSpPr>
          <p:cNvPr id="55" name="TextBox 54"/>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56" name="Picture 55"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127678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math_instructor_1010x560.png"/>
          <p:cNvPicPr>
            <a:picLocks noChangeAspect="1"/>
          </p:cNvPicPr>
          <p:nvPr/>
        </p:nvPicPr>
        <p:blipFill rotWithShape="1">
          <a:blip r:embed="rId3" cstate="print">
            <a:extLst>
              <a:ext uri="{28A0092B-C50C-407E-A947-70E740481C1C}">
                <a14:useLocalDpi xmlns:a14="http://schemas.microsoft.com/office/drawing/2010/main"/>
              </a:ext>
            </a:extLst>
          </a:blip>
          <a:srcRect b="-7434"/>
          <a:stretch/>
        </p:blipFill>
        <p:spPr>
          <a:xfrm>
            <a:off x="-17689" y="12700"/>
            <a:ext cx="9161689" cy="7340600"/>
          </a:xfrm>
          <a:prstGeom prst="rect">
            <a:avLst/>
          </a:prstGeom>
        </p:spPr>
      </p:pic>
      <p:sp>
        <p:nvSpPr>
          <p:cNvPr id="7" name="Rectangle 6"/>
          <p:cNvSpPr/>
          <p:nvPr/>
        </p:nvSpPr>
        <p:spPr>
          <a:xfrm>
            <a:off x="0" y="0"/>
            <a:ext cx="9156700" cy="6883395"/>
          </a:xfrm>
          <a:prstGeom prst="rect">
            <a:avLst/>
          </a:prstGeom>
          <a:solidFill>
            <a:srgbClr val="2354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solidFill>
                <a:schemeClr val="tx2"/>
              </a:solidFill>
              <a:latin typeface="Bebas Neue" panose="020B0606020202050201" pitchFamily="34" charset="-94"/>
            </a:endParaRPr>
          </a:p>
        </p:txBody>
      </p:sp>
      <p:cxnSp>
        <p:nvCxnSpPr>
          <p:cNvPr id="13" name="Straight Connector 12"/>
          <p:cNvCxnSpPr/>
          <p:nvPr/>
        </p:nvCxnSpPr>
        <p:spPr>
          <a:xfrm>
            <a:off x="2019296" y="2746340"/>
            <a:ext cx="292" cy="1336749"/>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09661" y="2643552"/>
            <a:ext cx="7034339" cy="896399"/>
          </a:xfrm>
          <a:prstGeom prst="rect">
            <a:avLst/>
          </a:prstGeom>
          <a:noFill/>
        </p:spPr>
        <p:txBody>
          <a:bodyPr wrap="square" lIns="34290" tIns="17145" rIns="34290" bIns="17145" rtlCol="0">
            <a:spAutoFit/>
          </a:bodyPr>
          <a:lstStyle/>
          <a:p>
            <a:r>
              <a:rPr lang="en-US" sz="2800" dirty="0">
                <a:solidFill>
                  <a:schemeClr val="bg1"/>
                </a:solidFill>
                <a:latin typeface="Seravek Medium"/>
                <a:ea typeface="Open Sans" panose="020B0606030504020204" pitchFamily="34" charset="0"/>
                <a:cs typeface="Seravek Medium"/>
              </a:rPr>
              <a:t>Improving </a:t>
            </a:r>
            <a:r>
              <a:rPr lang="en-US" sz="2800" i="1" dirty="0">
                <a:solidFill>
                  <a:schemeClr val="bg1"/>
                </a:solidFill>
                <a:latin typeface="Seravek Medium"/>
                <a:ea typeface="Open Sans" panose="020B0606030504020204" pitchFamily="34" charset="0"/>
                <a:cs typeface="Seravek Medium"/>
              </a:rPr>
              <a:t>Access</a:t>
            </a:r>
            <a:r>
              <a:rPr lang="en-US" sz="2800" dirty="0">
                <a:solidFill>
                  <a:schemeClr val="bg1"/>
                </a:solidFill>
                <a:latin typeface="Seravek Medium"/>
                <a:ea typeface="Open Sans" panose="020B0606030504020204" pitchFamily="34" charset="0"/>
                <a:cs typeface="Seravek Medium"/>
              </a:rPr>
              <a:t>, </a:t>
            </a:r>
            <a:r>
              <a:rPr lang="en-US" sz="2800" i="1" dirty="0">
                <a:solidFill>
                  <a:schemeClr val="bg1"/>
                </a:solidFill>
                <a:latin typeface="Seravek Medium"/>
                <a:ea typeface="Open Sans" panose="020B0606030504020204" pitchFamily="34" charset="0"/>
                <a:cs typeface="Seravek Medium"/>
              </a:rPr>
              <a:t>Affordability</a:t>
            </a:r>
            <a:r>
              <a:rPr lang="en-US" sz="2800" dirty="0">
                <a:solidFill>
                  <a:schemeClr val="bg1"/>
                </a:solidFill>
                <a:latin typeface="Seravek Medium"/>
                <a:ea typeface="Open Sans" panose="020B0606030504020204" pitchFamily="34" charset="0"/>
                <a:cs typeface="Seravek Medium"/>
              </a:rPr>
              <a:t> and </a:t>
            </a:r>
            <a:r>
              <a:rPr lang="en-US" sz="2800" i="1" dirty="0">
                <a:solidFill>
                  <a:schemeClr val="bg1"/>
                </a:solidFill>
                <a:latin typeface="Seravek Medium"/>
                <a:ea typeface="Open Sans" panose="020B0606030504020204" pitchFamily="34" charset="0"/>
                <a:cs typeface="Seravek Medium"/>
              </a:rPr>
              <a:t>Student Success </a:t>
            </a:r>
            <a:r>
              <a:rPr lang="en-US" sz="2800" dirty="0">
                <a:solidFill>
                  <a:schemeClr val="bg1"/>
                </a:solidFill>
                <a:latin typeface="Seravek Medium"/>
                <a:ea typeface="Open Sans" panose="020B0606030504020204" pitchFamily="34" charset="0"/>
                <a:cs typeface="Seravek Medium"/>
              </a:rPr>
              <a:t>with Open Educational Resources</a:t>
            </a:r>
            <a:endParaRPr lang="en-US" sz="2800" i="1" dirty="0">
              <a:solidFill>
                <a:schemeClr val="bg1"/>
              </a:solidFill>
              <a:latin typeface="Seravek Medium"/>
              <a:ea typeface="Open Sans" panose="020B0606030504020204" pitchFamily="34" charset="0"/>
              <a:cs typeface="Seravek Medium"/>
            </a:endParaRPr>
          </a:p>
        </p:txBody>
      </p:sp>
      <p:sp>
        <p:nvSpPr>
          <p:cNvPr id="9" name="TextBox 8"/>
          <p:cNvSpPr txBox="1"/>
          <p:nvPr/>
        </p:nvSpPr>
        <p:spPr>
          <a:xfrm>
            <a:off x="2166810" y="3615828"/>
            <a:ext cx="6264399" cy="650178"/>
          </a:xfrm>
          <a:prstGeom prst="rect">
            <a:avLst/>
          </a:prstGeom>
          <a:noFill/>
        </p:spPr>
        <p:txBody>
          <a:bodyPr wrap="square" lIns="34290" tIns="17145" rIns="34290" bIns="17145" rtlCol="0">
            <a:spAutoFit/>
          </a:bodyPr>
          <a:lstStyle/>
          <a:p>
            <a:r>
              <a:rPr lang="en-US" sz="2000" b="1" dirty="0" smtClean="0">
                <a:solidFill>
                  <a:schemeClr val="bg2"/>
                </a:solidFill>
                <a:latin typeface="Seravek Light"/>
                <a:ea typeface="Open Sans" panose="020B0606030504020204" pitchFamily="34" charset="0"/>
                <a:cs typeface="Seravek Light"/>
              </a:rPr>
              <a:t>Josh Baron, Open Education Ambassador, Lumen </a:t>
            </a:r>
            <a:r>
              <a:rPr lang="en-US" sz="2000" b="1" dirty="0" smtClean="0">
                <a:solidFill>
                  <a:schemeClr val="bg2"/>
                </a:solidFill>
                <a:latin typeface="Seravek Light"/>
                <a:ea typeface="Open Sans" panose="020B0606030504020204" pitchFamily="34" charset="0"/>
                <a:cs typeface="Seravek Light"/>
              </a:rPr>
              <a:t>Learning</a:t>
            </a:r>
          </a:p>
          <a:p>
            <a:r>
              <a:rPr lang="en-US" sz="2000" b="1" dirty="0" smtClean="0">
                <a:solidFill>
                  <a:schemeClr val="bg2"/>
                </a:solidFill>
                <a:latin typeface="Seravek Light"/>
                <a:ea typeface="Open Sans" panose="020B0606030504020204" pitchFamily="34" charset="0"/>
                <a:cs typeface="Seravek Light"/>
              </a:rPr>
              <a:t>Alexis Clifton, Course Design &amp; Faculty Support Lead</a:t>
            </a:r>
            <a:endParaRPr lang="en-US" sz="2000" b="1" dirty="0">
              <a:solidFill>
                <a:schemeClr val="bg2"/>
              </a:solidFill>
              <a:latin typeface="Seravek Light"/>
              <a:ea typeface="Open Sans" panose="020B0606030504020204" pitchFamily="34" charset="0"/>
              <a:cs typeface="Seravek Light"/>
            </a:endParaRPr>
          </a:p>
        </p:txBody>
      </p:sp>
      <p:pic>
        <p:nvPicPr>
          <p:cNvPr id="5" name="Picture 4" descr="LumenOnDark-200x9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4135" y="2717800"/>
            <a:ext cx="1490869" cy="685800"/>
          </a:xfrm>
          <a:prstGeom prst="rect">
            <a:avLst/>
          </a:prstGeom>
        </p:spPr>
      </p:pic>
    </p:spTree>
    <p:extLst>
      <p:ext uri="{BB962C8B-B14F-4D97-AF65-F5344CB8AC3E}">
        <p14:creationId xmlns:p14="http://schemas.microsoft.com/office/powerpoint/2010/main" val="6832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sp>
        <p:nvSpPr>
          <p:cNvPr id="11" name="Rectangle 10"/>
          <p:cNvSpPr/>
          <p:nvPr/>
        </p:nvSpPr>
        <p:spPr>
          <a:xfrm>
            <a:off x="142708" y="2782073"/>
            <a:ext cx="8790798" cy="1284565"/>
          </a:xfrm>
          <a:prstGeom prst="rect">
            <a:avLst/>
          </a:prstGeom>
          <a:solidFill>
            <a:schemeClr val="bg1">
              <a:alpha val="71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4F81BD"/>
                </a:solidFill>
              </a:rPr>
              <a:t>93%</a:t>
            </a:r>
            <a:r>
              <a:rPr lang="en-US" sz="4400" dirty="0">
                <a:solidFill>
                  <a:schemeClr val="tx1"/>
                </a:solidFill>
              </a:rPr>
              <a:t> </a:t>
            </a:r>
            <a:r>
              <a:rPr lang="en-US" sz="4400" dirty="0">
                <a:solidFill>
                  <a:srgbClr val="4F81BD"/>
                </a:solidFill>
              </a:rPr>
              <a:t>Same or Better </a:t>
            </a:r>
            <a:r>
              <a:rPr lang="en-US" sz="4400" dirty="0">
                <a:solidFill>
                  <a:schemeClr val="tx1"/>
                </a:solidFill>
              </a:rPr>
              <a:t>Outcomes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128600"/>
            <a:ext cx="762606" cy="1326936"/>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128600"/>
            <a:ext cx="762606" cy="1326936"/>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128600"/>
            <a:ext cx="762606" cy="1326936"/>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128600"/>
            <a:ext cx="762606" cy="1326936"/>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398213"/>
            <a:ext cx="762606" cy="1326936"/>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3" y="1398213"/>
            <a:ext cx="762606" cy="1326936"/>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398213"/>
            <a:ext cx="762606" cy="1326936"/>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7" y="1398213"/>
            <a:ext cx="762606" cy="1326936"/>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36638"/>
            <a:ext cx="762606" cy="1326936"/>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36638"/>
            <a:ext cx="762606" cy="1326936"/>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36638"/>
            <a:ext cx="762606" cy="1326936"/>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36638"/>
            <a:ext cx="762606" cy="1326936"/>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406251"/>
            <a:ext cx="762606" cy="1326936"/>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2" y="1406251"/>
            <a:ext cx="762606" cy="1326936"/>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406251"/>
            <a:ext cx="762606" cy="1326936"/>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6" y="1406251"/>
            <a:ext cx="762606" cy="1326936"/>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1" y="136638"/>
            <a:ext cx="762606" cy="1326936"/>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36638"/>
            <a:ext cx="762606" cy="1326936"/>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6" y="136638"/>
            <a:ext cx="762606" cy="1326936"/>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36638"/>
            <a:ext cx="762606" cy="1326936"/>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406251"/>
            <a:ext cx="762606" cy="1326936"/>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406251"/>
            <a:ext cx="762606" cy="1326936"/>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406251"/>
            <a:ext cx="762606" cy="1326936"/>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406251"/>
            <a:ext cx="762606" cy="1326936"/>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4147039"/>
            <a:ext cx="762606" cy="1326936"/>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4147039"/>
            <a:ext cx="762606" cy="1326936"/>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4147039"/>
            <a:ext cx="762606" cy="1326936"/>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4147039"/>
            <a:ext cx="762606" cy="1326936"/>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5416652"/>
            <a:ext cx="762606" cy="1326936"/>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1" y="5416652"/>
            <a:ext cx="762606" cy="1326936"/>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5416652"/>
            <a:ext cx="762606" cy="1326936"/>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5" y="5416652"/>
            <a:ext cx="762606" cy="1326936"/>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4155077"/>
            <a:ext cx="762606" cy="1326936"/>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4155077"/>
            <a:ext cx="762606" cy="1326936"/>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4155077"/>
            <a:ext cx="762606" cy="1326936"/>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4155077"/>
            <a:ext cx="762606" cy="1326936"/>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5424690"/>
            <a:ext cx="762606" cy="1326936"/>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0" y="5424690"/>
            <a:ext cx="762606" cy="1326936"/>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5424690"/>
            <a:ext cx="762606" cy="1326936"/>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4" y="5424690"/>
            <a:ext cx="762606" cy="1326936"/>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09" y="4155077"/>
            <a:ext cx="762606" cy="1326936"/>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4155077"/>
            <a:ext cx="762606" cy="1326936"/>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4" y="4155077"/>
            <a:ext cx="762606" cy="1326936"/>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4155077"/>
            <a:ext cx="762606" cy="1326936"/>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5424690"/>
            <a:ext cx="762606" cy="1326936"/>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5424690"/>
            <a:ext cx="762606" cy="1326936"/>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5424690"/>
            <a:ext cx="762606" cy="1326936"/>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5424690"/>
            <a:ext cx="762606" cy="1326936"/>
          </a:xfrm>
          <a:prstGeom prst="rect">
            <a:avLst/>
          </a:prstGeom>
        </p:spPr>
      </p:pic>
      <p:sp>
        <p:nvSpPr>
          <p:cNvPr id="53" name="TextBox 52"/>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54" name="Picture 53"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94135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9300" y="0"/>
            <a:ext cx="45847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ravek Light"/>
              <a:cs typeface="Seravek Light"/>
            </a:endParaRPr>
          </a:p>
        </p:txBody>
      </p:sp>
      <p:sp>
        <p:nvSpPr>
          <p:cNvPr id="2" name="TextBox 1"/>
          <p:cNvSpPr txBox="1"/>
          <p:nvPr/>
        </p:nvSpPr>
        <p:spPr>
          <a:xfrm>
            <a:off x="4813300" y="1722993"/>
            <a:ext cx="4128910" cy="3697422"/>
          </a:xfrm>
          <a:prstGeom prst="rect">
            <a:avLst/>
          </a:prstGeom>
          <a:noFill/>
        </p:spPr>
        <p:txBody>
          <a:bodyPr wrap="square" rtlCol="0">
            <a:spAutoFit/>
          </a:bodyPr>
          <a:lstStyle/>
          <a:p>
            <a:pPr algn="ctr">
              <a:lnSpc>
                <a:spcPct val="120000"/>
              </a:lnSpc>
            </a:pPr>
            <a:r>
              <a:rPr lang="en-US" sz="2800" dirty="0">
                <a:solidFill>
                  <a:schemeClr val="bg1"/>
                </a:solidFill>
                <a:latin typeface="Seravek Medium"/>
                <a:cs typeface="Seravek Medium"/>
              </a:rPr>
              <a:t>Big Finding #2</a:t>
            </a:r>
          </a:p>
          <a:p>
            <a:pPr algn="ctr">
              <a:lnSpc>
                <a:spcPct val="120000"/>
              </a:lnSpc>
            </a:pPr>
            <a:endParaRPr lang="en-US" sz="2800" dirty="0">
              <a:solidFill>
                <a:schemeClr val="bg1"/>
              </a:solidFill>
              <a:latin typeface="Seravek Medium"/>
              <a:cs typeface="Seravek Medium"/>
            </a:endParaRPr>
          </a:p>
          <a:p>
            <a:pPr algn="ctr">
              <a:lnSpc>
                <a:spcPct val="120000"/>
              </a:lnSpc>
            </a:pPr>
            <a:r>
              <a:rPr lang="en-US" sz="2800" dirty="0" err="1">
                <a:solidFill>
                  <a:schemeClr val="bg1"/>
                </a:solidFill>
                <a:latin typeface="Seravek Light"/>
                <a:cs typeface="Seravek Light"/>
              </a:rPr>
              <a:t>Waymaker</a:t>
            </a:r>
            <a:r>
              <a:rPr lang="en-US" sz="2800" dirty="0">
                <a:solidFill>
                  <a:schemeClr val="bg1"/>
                </a:solidFill>
                <a:latin typeface="Seravek Light"/>
                <a:cs typeface="Seravek Light"/>
              </a:rPr>
              <a:t> sections erase the performance gap for Pell-eligible students that is evident in </a:t>
            </a:r>
            <a:r>
              <a:rPr lang="en-US" sz="2800" dirty="0" smtClean="0">
                <a:solidFill>
                  <a:schemeClr val="bg1"/>
                </a:solidFill>
                <a:latin typeface="Seravek Light"/>
                <a:cs typeface="Seravek Light"/>
              </a:rPr>
              <a:t>control </a:t>
            </a:r>
            <a:r>
              <a:rPr lang="en-US" sz="2800" dirty="0">
                <a:solidFill>
                  <a:schemeClr val="bg1"/>
                </a:solidFill>
                <a:latin typeface="Seravek Light"/>
                <a:cs typeface="Seravek Light"/>
              </a:rPr>
              <a:t>sections.  </a:t>
            </a:r>
          </a:p>
        </p:txBody>
      </p:sp>
      <p:sp>
        <p:nvSpPr>
          <p:cNvPr id="10" name="TextBox 9"/>
          <p:cNvSpPr txBox="1"/>
          <p:nvPr/>
        </p:nvSpPr>
        <p:spPr>
          <a:xfrm>
            <a:off x="241300" y="1722993"/>
            <a:ext cx="3987800" cy="3697422"/>
          </a:xfrm>
          <a:prstGeom prst="rect">
            <a:avLst/>
          </a:prstGeom>
          <a:noFill/>
        </p:spPr>
        <p:txBody>
          <a:bodyPr wrap="square" rtlCol="0">
            <a:spAutoFit/>
          </a:bodyPr>
          <a:lstStyle/>
          <a:p>
            <a:pPr algn="ctr">
              <a:lnSpc>
                <a:spcPct val="120000"/>
              </a:lnSpc>
            </a:pPr>
            <a:r>
              <a:rPr lang="en-US" sz="2800" dirty="0">
                <a:solidFill>
                  <a:schemeClr val="tx2"/>
                </a:solidFill>
                <a:latin typeface="Seravek Medium"/>
                <a:cs typeface="Seravek Medium"/>
              </a:rPr>
              <a:t>Big Finding #1</a:t>
            </a:r>
          </a:p>
          <a:p>
            <a:pPr algn="ctr">
              <a:lnSpc>
                <a:spcPct val="120000"/>
              </a:lnSpc>
            </a:pPr>
            <a:endParaRPr lang="en-US" sz="2800" dirty="0">
              <a:solidFill>
                <a:schemeClr val="tx2"/>
              </a:solidFill>
              <a:latin typeface="Seravek Medium"/>
              <a:cs typeface="Seravek Medium"/>
            </a:endParaRPr>
          </a:p>
          <a:p>
            <a:pPr algn="ctr">
              <a:lnSpc>
                <a:spcPct val="120000"/>
              </a:lnSpc>
            </a:pPr>
            <a:r>
              <a:rPr lang="en-US" sz="2800" dirty="0">
                <a:solidFill>
                  <a:schemeClr val="tx2"/>
                </a:solidFill>
                <a:latin typeface="Seravek Light"/>
                <a:cs typeface="Seravek Light"/>
              </a:rPr>
              <a:t>In </a:t>
            </a:r>
            <a:r>
              <a:rPr lang="en-US" sz="2800" dirty="0" err="1">
                <a:solidFill>
                  <a:schemeClr val="tx2"/>
                </a:solidFill>
                <a:latin typeface="Seravek Light"/>
                <a:cs typeface="Seravek Light"/>
              </a:rPr>
              <a:t>Waymaker</a:t>
            </a:r>
            <a:r>
              <a:rPr lang="en-US" sz="2800" dirty="0">
                <a:solidFill>
                  <a:schemeClr val="tx2"/>
                </a:solidFill>
                <a:latin typeface="Seravek Light"/>
                <a:cs typeface="Seravek Light"/>
              </a:rPr>
              <a:t> sections, a higher percentage of students complete the course, compared to </a:t>
            </a:r>
            <a:r>
              <a:rPr lang="en-US" sz="2800" dirty="0" smtClean="0">
                <a:solidFill>
                  <a:schemeClr val="tx2"/>
                </a:solidFill>
                <a:latin typeface="Seravek Light"/>
                <a:cs typeface="Seravek Light"/>
              </a:rPr>
              <a:t>control </a:t>
            </a:r>
            <a:r>
              <a:rPr lang="en-US" sz="2800" dirty="0">
                <a:solidFill>
                  <a:schemeClr val="tx2"/>
                </a:solidFill>
                <a:latin typeface="Seravek Light"/>
                <a:cs typeface="Seravek Light"/>
              </a:rPr>
              <a:t>sections. </a:t>
            </a:r>
          </a:p>
        </p:txBody>
      </p:sp>
      <p:sp>
        <p:nvSpPr>
          <p:cNvPr id="11" name="TextBox 10"/>
          <p:cNvSpPr txBox="1"/>
          <p:nvPr/>
        </p:nvSpPr>
        <p:spPr>
          <a:xfrm>
            <a:off x="4584700" y="148193"/>
            <a:ext cx="4128910" cy="666849"/>
          </a:xfrm>
          <a:prstGeom prst="rect">
            <a:avLst/>
          </a:prstGeom>
          <a:noFill/>
        </p:spPr>
        <p:txBody>
          <a:bodyPr wrap="square" rtlCol="0">
            <a:spAutoFit/>
          </a:bodyPr>
          <a:lstStyle/>
          <a:p>
            <a:pPr>
              <a:lnSpc>
                <a:spcPct val="120000"/>
              </a:lnSpc>
            </a:pPr>
            <a:r>
              <a:rPr lang="en-US" sz="3200" dirty="0">
                <a:solidFill>
                  <a:schemeClr val="bg1"/>
                </a:solidFill>
                <a:latin typeface="Seravek Medium"/>
                <a:cs typeface="Seravek Medium"/>
              </a:rPr>
              <a:t>Efficacy </a:t>
            </a:r>
            <a:endParaRPr lang="en-US" sz="3200" dirty="0">
              <a:solidFill>
                <a:schemeClr val="bg1"/>
              </a:solidFill>
              <a:latin typeface="Seravek Light"/>
              <a:cs typeface="Seravek Light"/>
            </a:endParaRPr>
          </a:p>
        </p:txBody>
      </p:sp>
      <p:sp>
        <p:nvSpPr>
          <p:cNvPr id="12" name="TextBox 11"/>
          <p:cNvSpPr txBox="1"/>
          <p:nvPr/>
        </p:nvSpPr>
        <p:spPr>
          <a:xfrm>
            <a:off x="114300" y="148193"/>
            <a:ext cx="4408310" cy="683264"/>
          </a:xfrm>
          <a:prstGeom prst="rect">
            <a:avLst/>
          </a:prstGeom>
          <a:noFill/>
        </p:spPr>
        <p:txBody>
          <a:bodyPr wrap="square" rtlCol="0">
            <a:spAutoFit/>
          </a:bodyPr>
          <a:lstStyle/>
          <a:p>
            <a:pPr algn="r">
              <a:lnSpc>
                <a:spcPct val="120000"/>
              </a:lnSpc>
            </a:pPr>
            <a:r>
              <a:rPr lang="en-US" sz="3200" dirty="0" smtClean="0">
                <a:solidFill>
                  <a:schemeClr val="tx2"/>
                </a:solidFill>
                <a:latin typeface="Seravek Medium"/>
                <a:cs typeface="Seravek Medium"/>
              </a:rPr>
              <a:t>Personalized-Learning</a:t>
            </a:r>
            <a:endParaRPr lang="en-US" sz="3200" dirty="0">
              <a:solidFill>
                <a:schemeClr val="tx2"/>
              </a:solidFill>
              <a:latin typeface="Seravek Medium"/>
              <a:cs typeface="Seravek Medium"/>
            </a:endParaRPr>
          </a:p>
        </p:txBody>
      </p:sp>
      <p:sp>
        <p:nvSpPr>
          <p:cNvPr id="13" name="TextBox 12"/>
          <p:cNvSpPr txBox="1"/>
          <p:nvPr/>
        </p:nvSpPr>
        <p:spPr>
          <a:xfrm>
            <a:off x="4813300" y="6155293"/>
            <a:ext cx="4128910" cy="451406"/>
          </a:xfrm>
          <a:prstGeom prst="rect">
            <a:avLst/>
          </a:prstGeom>
          <a:noFill/>
        </p:spPr>
        <p:txBody>
          <a:bodyPr wrap="square" rtlCol="0">
            <a:spAutoFit/>
          </a:bodyPr>
          <a:lstStyle/>
          <a:p>
            <a:pPr algn="ctr">
              <a:lnSpc>
                <a:spcPct val="120000"/>
              </a:lnSpc>
            </a:pPr>
            <a:r>
              <a:rPr lang="en-US" sz="2000" dirty="0" err="1">
                <a:solidFill>
                  <a:schemeClr val="bg1"/>
                </a:solidFill>
                <a:latin typeface="Seravek Medium"/>
                <a:cs typeface="Seravek Medium"/>
              </a:rPr>
              <a:t>Waymaker</a:t>
            </a:r>
            <a:r>
              <a:rPr lang="en-US" sz="2000" dirty="0">
                <a:solidFill>
                  <a:schemeClr val="bg1"/>
                </a:solidFill>
                <a:latin typeface="Seravek Medium"/>
                <a:cs typeface="Seravek Medium"/>
              </a:rPr>
              <a:t> Spring Learning Data</a:t>
            </a:r>
            <a:endParaRPr lang="en-US" sz="2000" dirty="0">
              <a:solidFill>
                <a:schemeClr val="bg1"/>
              </a:solidFill>
              <a:latin typeface="Seravek Light"/>
              <a:cs typeface="Seravek Light"/>
            </a:endParaRPr>
          </a:p>
        </p:txBody>
      </p:sp>
      <p:sp>
        <p:nvSpPr>
          <p:cNvPr id="14" name="TextBox 13"/>
          <p:cNvSpPr txBox="1"/>
          <p:nvPr/>
        </p:nvSpPr>
        <p:spPr>
          <a:xfrm>
            <a:off x="241300" y="6155293"/>
            <a:ext cx="4128910" cy="451406"/>
          </a:xfrm>
          <a:prstGeom prst="rect">
            <a:avLst/>
          </a:prstGeom>
          <a:noFill/>
        </p:spPr>
        <p:txBody>
          <a:bodyPr wrap="square" rtlCol="0">
            <a:spAutoFit/>
          </a:bodyPr>
          <a:lstStyle/>
          <a:p>
            <a:pPr algn="ctr">
              <a:lnSpc>
                <a:spcPct val="120000"/>
              </a:lnSpc>
            </a:pPr>
            <a:r>
              <a:rPr lang="en-US" sz="2000" dirty="0" err="1">
                <a:solidFill>
                  <a:schemeClr val="tx2"/>
                </a:solidFill>
                <a:latin typeface="Seravek Medium"/>
                <a:cs typeface="Seravek Medium"/>
              </a:rPr>
              <a:t>Waymaker</a:t>
            </a:r>
            <a:r>
              <a:rPr lang="en-US" sz="2000" dirty="0">
                <a:solidFill>
                  <a:schemeClr val="tx2"/>
                </a:solidFill>
                <a:latin typeface="Seravek Medium"/>
                <a:cs typeface="Seravek Medium"/>
              </a:rPr>
              <a:t> Spring Learning Data</a:t>
            </a:r>
          </a:p>
        </p:txBody>
      </p:sp>
    </p:spTree>
    <p:extLst>
      <p:ext uri="{BB962C8B-B14F-4D97-AF65-F5344CB8AC3E}">
        <p14:creationId xmlns:p14="http://schemas.microsoft.com/office/powerpoint/2010/main" val="6269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sp>
        <p:nvSpPr>
          <p:cNvPr id="11" name="Rectangle 10"/>
          <p:cNvSpPr/>
          <p:nvPr/>
        </p:nvSpPr>
        <p:spPr>
          <a:xfrm>
            <a:off x="142708" y="2782073"/>
            <a:ext cx="8790798" cy="1284565"/>
          </a:xfrm>
          <a:prstGeom prst="rect">
            <a:avLst/>
          </a:prstGeom>
          <a:solidFill>
            <a:schemeClr val="bg1">
              <a:alpha val="71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4F81BD"/>
                </a:solidFill>
              </a:rPr>
              <a:t>9</a:t>
            </a:r>
            <a:r>
              <a:rPr lang="en-US" sz="4400" dirty="0">
                <a:solidFill>
                  <a:schemeClr val="tx1"/>
                </a:solidFill>
              </a:rPr>
              <a:t> Peer Reviewed Studies of </a:t>
            </a:r>
            <a:r>
              <a:rPr lang="en-US" sz="4400" dirty="0" smtClean="0">
                <a:solidFill>
                  <a:schemeClr val="tx1"/>
                </a:solidFill>
              </a:rPr>
              <a:t>Perceptions of OER Quality</a:t>
            </a:r>
            <a:endParaRPr lang="en-US" sz="4400" dirty="0">
              <a:solidFill>
                <a:schemeClr val="tx1"/>
              </a:solidFill>
            </a:endParaRPr>
          </a:p>
        </p:txBody>
      </p:sp>
      <p:sp>
        <p:nvSpPr>
          <p:cNvPr id="4" name="TextBox 3"/>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5" name="Picture 4" descr="by80x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452060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sp>
        <p:nvSpPr>
          <p:cNvPr id="11" name="Rectangle 10"/>
          <p:cNvSpPr/>
          <p:nvPr/>
        </p:nvSpPr>
        <p:spPr>
          <a:xfrm>
            <a:off x="142708" y="2782073"/>
            <a:ext cx="8790798" cy="1284565"/>
          </a:xfrm>
          <a:prstGeom prst="rect">
            <a:avLst/>
          </a:prstGeom>
          <a:solidFill>
            <a:schemeClr val="bg1">
              <a:alpha val="71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4F81BD"/>
                </a:solidFill>
              </a:rPr>
              <a:t>4,510</a:t>
            </a:r>
            <a:r>
              <a:rPr lang="en-US" sz="4400" dirty="0">
                <a:solidFill>
                  <a:schemeClr val="tx1"/>
                </a:solidFill>
              </a:rPr>
              <a:t> Professors and Students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128600"/>
            <a:ext cx="762606" cy="1326936"/>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128600"/>
            <a:ext cx="762606" cy="1326936"/>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128600"/>
            <a:ext cx="762606" cy="1326936"/>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128600"/>
            <a:ext cx="762606" cy="1326936"/>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398213"/>
            <a:ext cx="762606" cy="1326936"/>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3" y="1398213"/>
            <a:ext cx="762606" cy="1326936"/>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398213"/>
            <a:ext cx="762606" cy="1326936"/>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7" y="1398213"/>
            <a:ext cx="762606" cy="1326936"/>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36638"/>
            <a:ext cx="762606" cy="1326936"/>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36638"/>
            <a:ext cx="762606" cy="1326936"/>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36638"/>
            <a:ext cx="762606" cy="1326936"/>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36638"/>
            <a:ext cx="762606" cy="1326936"/>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406251"/>
            <a:ext cx="762606" cy="1326936"/>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2" y="1406251"/>
            <a:ext cx="762606" cy="1326936"/>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406251"/>
            <a:ext cx="762606" cy="1326936"/>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6" y="1406251"/>
            <a:ext cx="762606" cy="1326936"/>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1" y="136638"/>
            <a:ext cx="762606" cy="1326936"/>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36638"/>
            <a:ext cx="762606" cy="1326936"/>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6" y="136638"/>
            <a:ext cx="762606" cy="1326936"/>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36638"/>
            <a:ext cx="762606" cy="1326936"/>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406251"/>
            <a:ext cx="762606" cy="1326936"/>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406251"/>
            <a:ext cx="762606" cy="1326936"/>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406251"/>
            <a:ext cx="762606" cy="1326936"/>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406251"/>
            <a:ext cx="762606" cy="1326936"/>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4147039"/>
            <a:ext cx="762606" cy="1326936"/>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4147039"/>
            <a:ext cx="762606" cy="1326936"/>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4147039"/>
            <a:ext cx="762606" cy="1326936"/>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4147039"/>
            <a:ext cx="762606" cy="1326936"/>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5416652"/>
            <a:ext cx="762606" cy="1326936"/>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1" y="5416652"/>
            <a:ext cx="762606" cy="1326936"/>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5416652"/>
            <a:ext cx="762606" cy="1326936"/>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5" y="5416652"/>
            <a:ext cx="762606" cy="1326936"/>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4155077"/>
            <a:ext cx="762606" cy="1326936"/>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4155077"/>
            <a:ext cx="762606" cy="1326936"/>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4155077"/>
            <a:ext cx="762606" cy="1326936"/>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4155077"/>
            <a:ext cx="762606" cy="1326936"/>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5424690"/>
            <a:ext cx="762606" cy="1326936"/>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0" y="5424690"/>
            <a:ext cx="762606" cy="1326936"/>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5424690"/>
            <a:ext cx="762606" cy="1326936"/>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4" y="5424690"/>
            <a:ext cx="762606" cy="1326936"/>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09" y="4155077"/>
            <a:ext cx="762606" cy="1326936"/>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4155077"/>
            <a:ext cx="762606" cy="1326936"/>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4" y="4155077"/>
            <a:ext cx="762606" cy="1326936"/>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4155077"/>
            <a:ext cx="762606" cy="1326936"/>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5424690"/>
            <a:ext cx="762606" cy="1326936"/>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5424690"/>
            <a:ext cx="762606" cy="1326936"/>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5424690"/>
            <a:ext cx="762606" cy="1326936"/>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5424690"/>
            <a:ext cx="762606" cy="1326936"/>
          </a:xfrm>
          <a:prstGeom prst="rect">
            <a:avLst/>
          </a:prstGeom>
        </p:spPr>
      </p:pic>
      <p:sp>
        <p:nvSpPr>
          <p:cNvPr id="53" name="TextBox 52"/>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54" name="Picture 53"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1108454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9665"/>
          </a:xfrm>
          <a:prstGeom prst="rect">
            <a:avLst/>
          </a:prstGeom>
        </p:spPr>
      </p:pic>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128600"/>
            <a:ext cx="762606" cy="1326936"/>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128600"/>
            <a:ext cx="762606" cy="1326936"/>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128600"/>
            <a:ext cx="762606" cy="1326936"/>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128600"/>
            <a:ext cx="762606" cy="1326936"/>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398213"/>
            <a:ext cx="762606" cy="1326936"/>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3" y="1398213"/>
            <a:ext cx="762606" cy="1326936"/>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398213"/>
            <a:ext cx="762606" cy="1326936"/>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7" y="1398213"/>
            <a:ext cx="762606" cy="1326936"/>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36638"/>
            <a:ext cx="762606" cy="1326936"/>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36638"/>
            <a:ext cx="762606" cy="1326936"/>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36638"/>
            <a:ext cx="762606" cy="1326936"/>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36638"/>
            <a:ext cx="762606" cy="1326936"/>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406251"/>
            <a:ext cx="762606" cy="1326936"/>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2" y="1406251"/>
            <a:ext cx="762606" cy="1326936"/>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406251"/>
            <a:ext cx="762606" cy="1326936"/>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6" y="1406251"/>
            <a:ext cx="762606" cy="1326936"/>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1" y="136638"/>
            <a:ext cx="762606" cy="1326936"/>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36638"/>
            <a:ext cx="762606" cy="1326936"/>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6" y="136638"/>
            <a:ext cx="762606" cy="1326936"/>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36638"/>
            <a:ext cx="762606" cy="1326936"/>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406251"/>
            <a:ext cx="762606" cy="1326936"/>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406251"/>
            <a:ext cx="762606" cy="1326936"/>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406251"/>
            <a:ext cx="762606" cy="1326936"/>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406251"/>
            <a:ext cx="762606" cy="1326936"/>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4147039"/>
            <a:ext cx="762606" cy="1326936"/>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4147039"/>
            <a:ext cx="762606" cy="1326936"/>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4147039"/>
            <a:ext cx="762606" cy="1326936"/>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4147039"/>
            <a:ext cx="762606" cy="1326936"/>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5416652"/>
            <a:ext cx="762606" cy="1326936"/>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1" y="5416652"/>
            <a:ext cx="762606" cy="1326936"/>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5416652"/>
            <a:ext cx="762606" cy="1326936"/>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5" y="5416652"/>
            <a:ext cx="762606" cy="1326936"/>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4155077"/>
            <a:ext cx="762606" cy="1326936"/>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4155077"/>
            <a:ext cx="762606" cy="1326936"/>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4155077"/>
            <a:ext cx="762606" cy="1326936"/>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4155077"/>
            <a:ext cx="762606" cy="1326936"/>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5424690"/>
            <a:ext cx="762606" cy="1326936"/>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0" y="5424690"/>
            <a:ext cx="762606" cy="1326936"/>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5424690"/>
            <a:ext cx="762606" cy="1326936"/>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4" y="5424690"/>
            <a:ext cx="762606" cy="1326936"/>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09" y="4155077"/>
            <a:ext cx="762606" cy="1326936"/>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4155077"/>
            <a:ext cx="762606" cy="1326936"/>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4" y="4155077"/>
            <a:ext cx="762606" cy="1326936"/>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4155077"/>
            <a:ext cx="762606" cy="1326936"/>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5424690"/>
            <a:ext cx="762606" cy="1326936"/>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5424690"/>
            <a:ext cx="762606" cy="1326936"/>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5424690"/>
            <a:ext cx="762606" cy="1326936"/>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5424690"/>
            <a:ext cx="762606" cy="1326936"/>
          </a:xfrm>
          <a:prstGeom prst="rect">
            <a:avLst/>
          </a:prstGeom>
        </p:spPr>
      </p:pic>
      <p:sp>
        <p:nvSpPr>
          <p:cNvPr id="4" name="Rectangle 3"/>
          <p:cNvSpPr/>
          <p:nvPr/>
        </p:nvSpPr>
        <p:spPr>
          <a:xfrm>
            <a:off x="-56265" y="-56263"/>
            <a:ext cx="9259544" cy="69142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Chart 53"/>
          <p:cNvGraphicFramePr/>
          <p:nvPr>
            <p:extLst>
              <p:ext uri="{D42A27DB-BD31-4B8C-83A1-F6EECF244321}">
                <p14:modId xmlns:p14="http://schemas.microsoft.com/office/powerpoint/2010/main" val="1632766868"/>
              </p:ext>
            </p:extLst>
          </p:nvPr>
        </p:nvGraphicFramePr>
        <p:xfrm>
          <a:off x="642784" y="486077"/>
          <a:ext cx="7697736" cy="6005405"/>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p:cNvSpPr txBox="1"/>
          <p:nvPr/>
        </p:nvSpPr>
        <p:spPr>
          <a:xfrm>
            <a:off x="2738777" y="3422500"/>
            <a:ext cx="1069179" cy="111917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smtClean="0">
                <a:solidFill>
                  <a:schemeClr val="bg1"/>
                </a:solidFill>
              </a:rPr>
              <a:t>35%</a:t>
            </a:r>
          </a:p>
          <a:p>
            <a:pPr algn="ctr"/>
            <a:r>
              <a:rPr lang="en-US" sz="3200" b="1" dirty="0" smtClean="0">
                <a:solidFill>
                  <a:schemeClr val="bg1"/>
                </a:solidFill>
              </a:rPr>
              <a:t>Better</a:t>
            </a:r>
            <a:endParaRPr lang="en-US" sz="3200" b="1" dirty="0">
              <a:solidFill>
                <a:schemeClr val="bg1"/>
              </a:solidFill>
            </a:endParaRPr>
          </a:p>
        </p:txBody>
      </p:sp>
      <p:sp>
        <p:nvSpPr>
          <p:cNvPr id="56" name="TextBox 55"/>
          <p:cNvSpPr txBox="1"/>
          <p:nvPr/>
        </p:nvSpPr>
        <p:spPr>
          <a:xfrm>
            <a:off x="3273367" y="1292364"/>
            <a:ext cx="1069179" cy="111917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smtClean="0">
                <a:solidFill>
                  <a:schemeClr val="bg1"/>
                </a:solidFill>
              </a:rPr>
              <a:t>15%</a:t>
            </a:r>
          </a:p>
          <a:p>
            <a:pPr algn="ctr"/>
            <a:r>
              <a:rPr lang="en-US" sz="3200" b="1" dirty="0" smtClean="0">
                <a:solidFill>
                  <a:schemeClr val="bg1"/>
                </a:solidFill>
              </a:rPr>
              <a:t>Worse</a:t>
            </a:r>
            <a:endParaRPr lang="en-US" sz="3200" b="1" dirty="0">
              <a:solidFill>
                <a:schemeClr val="bg1"/>
              </a:solidFill>
            </a:endParaRPr>
          </a:p>
        </p:txBody>
      </p:sp>
      <p:sp>
        <p:nvSpPr>
          <p:cNvPr id="57" name="TextBox 56"/>
          <p:cNvSpPr txBox="1"/>
          <p:nvPr/>
        </p:nvSpPr>
        <p:spPr>
          <a:xfrm>
            <a:off x="6925584" y="6638639"/>
            <a:ext cx="1569660" cy="253916"/>
          </a:xfrm>
          <a:prstGeom prst="rect">
            <a:avLst/>
          </a:prstGeom>
          <a:noFill/>
        </p:spPr>
        <p:txBody>
          <a:bodyPr wrap="none" rtlCol="0">
            <a:spAutoFit/>
          </a:bodyPr>
          <a:lstStyle/>
          <a:p>
            <a:r>
              <a:rPr lang="en-US" sz="1050" dirty="0" smtClean="0"/>
              <a:t>http://</a:t>
            </a:r>
            <a:r>
              <a:rPr lang="en-US" sz="1050" dirty="0" err="1" smtClean="0"/>
              <a:t>openedgroup.org</a:t>
            </a:r>
            <a:r>
              <a:rPr lang="en-US" sz="1050" dirty="0" smtClean="0"/>
              <a:t>/ </a:t>
            </a:r>
            <a:endParaRPr lang="en-US" sz="1050" dirty="0"/>
          </a:p>
        </p:txBody>
      </p:sp>
      <p:pic>
        <p:nvPicPr>
          <p:cNvPr id="58" name="Picture 57" descr="by80x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3556" y="6724791"/>
            <a:ext cx="710444" cy="133208"/>
          </a:xfrm>
          <a:prstGeom prst="rect">
            <a:avLst/>
          </a:prstGeom>
        </p:spPr>
      </p:pic>
    </p:spTree>
    <p:extLst>
      <p:ext uri="{BB962C8B-B14F-4D97-AF65-F5344CB8AC3E}">
        <p14:creationId xmlns:p14="http://schemas.microsoft.com/office/powerpoint/2010/main" val="1937078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75" y="1628776"/>
            <a:ext cx="7772400" cy="3028950"/>
          </a:xfrm>
        </p:spPr>
        <p:txBody>
          <a:bodyPr>
            <a:normAutofit/>
          </a:bodyPr>
          <a:lstStyle/>
          <a:p>
            <a:r>
              <a:rPr lang="en-US" sz="5400" dirty="0" smtClean="0"/>
              <a:t>Free </a:t>
            </a:r>
            <a:r>
              <a:rPr lang="en-US" sz="5400" dirty="0" smtClean="0">
                <a:solidFill>
                  <a:srgbClr val="00B050"/>
                </a:solidFill>
              </a:rPr>
              <a:t>✔</a:t>
            </a:r>
            <a:br>
              <a:rPr lang="en-US" sz="5400" dirty="0" smtClean="0">
                <a:solidFill>
                  <a:srgbClr val="00B050"/>
                </a:solidFill>
              </a:rPr>
            </a:br>
            <a:r>
              <a:rPr lang="en-US" sz="5400" dirty="0" smtClean="0"/>
              <a:t>5Rs </a:t>
            </a:r>
            <a:r>
              <a:rPr lang="en-US" sz="5400" dirty="0" smtClean="0">
                <a:solidFill>
                  <a:srgbClr val="00B050"/>
                </a:solidFill>
              </a:rPr>
              <a:t>✔</a:t>
            </a:r>
            <a:br>
              <a:rPr lang="en-US" sz="5400" dirty="0" smtClean="0">
                <a:solidFill>
                  <a:srgbClr val="00B050"/>
                </a:solidFill>
              </a:rPr>
            </a:br>
            <a:r>
              <a:rPr lang="en-US" sz="5400" dirty="0" smtClean="0"/>
              <a:t>Quality</a:t>
            </a:r>
            <a:r>
              <a:rPr lang="en-US" sz="5400" dirty="0" smtClean="0">
                <a:solidFill>
                  <a:srgbClr val="00B050"/>
                </a:solidFill>
              </a:rPr>
              <a:t> </a:t>
            </a:r>
            <a:r>
              <a:rPr lang="en-US" sz="5400" dirty="0">
                <a:solidFill>
                  <a:srgbClr val="00B050"/>
                </a:solidFill>
              </a:rPr>
              <a:t>✔</a:t>
            </a:r>
            <a:endParaRPr lang="en-US" sz="5400" b="1" dirty="0">
              <a:solidFill>
                <a:schemeClr val="accent2"/>
              </a:solidFill>
            </a:endParaRPr>
          </a:p>
        </p:txBody>
      </p:sp>
    </p:spTree>
    <p:extLst>
      <p:ext uri="{BB962C8B-B14F-4D97-AF65-F5344CB8AC3E}">
        <p14:creationId xmlns:p14="http://schemas.microsoft.com/office/powerpoint/2010/main" val="1263628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39738"/>
            <a:ext cx="7772400" cy="1470025"/>
          </a:xfrm>
        </p:spPr>
        <p:txBody>
          <a:bodyPr>
            <a:normAutofit fontScale="90000"/>
          </a:bodyPr>
          <a:lstStyle/>
          <a:p>
            <a:r>
              <a:rPr lang="en-US" sz="5300" b="1" dirty="0" smtClean="0">
                <a:solidFill>
                  <a:srgbClr val="FF0000"/>
                </a:solidFill>
              </a:rPr>
              <a:t>WARNING:</a:t>
            </a:r>
            <a:r>
              <a:rPr lang="en-US" b="1" dirty="0" smtClean="0">
                <a:solidFill>
                  <a:srgbClr val="FF0000"/>
                </a:solidFill>
              </a:rPr>
              <a:t> </a:t>
            </a:r>
            <a:r>
              <a:rPr lang="en-US" dirty="0" smtClean="0"/>
              <a:t/>
            </a:r>
            <a:br>
              <a:rPr lang="en-US" dirty="0" smtClean="0"/>
            </a:br>
            <a:r>
              <a:rPr lang="en-US" dirty="0" smtClean="0"/>
              <a:t>Ethical Dilemma Coming Your Way!</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1042" r="18594" b="14583"/>
          <a:stretch/>
        </p:blipFill>
        <p:spPr>
          <a:xfrm>
            <a:off x="850106" y="2474912"/>
            <a:ext cx="7443788" cy="3729037"/>
          </a:xfrm>
          <a:prstGeom prst="rect">
            <a:avLst/>
          </a:prstGeom>
        </p:spPr>
      </p:pic>
    </p:spTree>
    <p:extLst>
      <p:ext uri="{BB962C8B-B14F-4D97-AF65-F5344CB8AC3E}">
        <p14:creationId xmlns:p14="http://schemas.microsoft.com/office/powerpoint/2010/main" val="12938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Strategies and Impact </a:t>
            </a:r>
            <a:br>
              <a:rPr lang="en-US" b="1" dirty="0" smtClean="0"/>
            </a:br>
            <a:r>
              <a:rPr lang="en-US" b="1" dirty="0" smtClean="0"/>
              <a:t>from the Real World</a:t>
            </a:r>
            <a:endParaRPr lang="en-US"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7692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72717" y="416817"/>
            <a:ext cx="8030400" cy="460399"/>
          </a:xfrm>
          <a:prstGeom prst="rect">
            <a:avLst/>
          </a:prstGeom>
          <a:noFill/>
          <a:ln>
            <a:noFill/>
          </a:ln>
        </p:spPr>
        <p:txBody>
          <a:bodyPr lIns="34275" tIns="17125" rIns="34275" bIns="17125" anchor="ctr" anchorCtr="0">
            <a:noAutofit/>
          </a:bodyPr>
          <a:lstStyle/>
          <a:p>
            <a:pPr marL="0" marR="0" lvl="0" indent="0" algn="l" rtl="0">
              <a:lnSpc>
                <a:spcPct val="90000"/>
              </a:lnSpc>
              <a:spcBef>
                <a:spcPts val="0"/>
              </a:spcBef>
              <a:buClr>
                <a:schemeClr val="dk2"/>
              </a:buClr>
              <a:buSzPct val="25000"/>
              <a:buFont typeface="Trebuchet MS"/>
              <a:buNone/>
            </a:pPr>
            <a:r>
              <a:rPr lang="en-US" dirty="0" smtClean="0"/>
              <a:t>Monroe Community College</a:t>
            </a:r>
            <a:endParaRPr lang="en-US" dirty="0"/>
          </a:p>
        </p:txBody>
      </p:sp>
      <p:sp>
        <p:nvSpPr>
          <p:cNvPr id="5" name="Text Placeholder 12"/>
          <p:cNvSpPr>
            <a:spLocks noGrp="1"/>
          </p:cNvSpPr>
          <p:nvPr>
            <p:ph type="body" sz="quarter" idx="10"/>
          </p:nvPr>
        </p:nvSpPr>
        <p:spPr>
          <a:xfrm>
            <a:off x="872434" y="1041130"/>
            <a:ext cx="5718867" cy="296604"/>
          </a:xfrm>
        </p:spPr>
        <p:txBody>
          <a:bodyPr>
            <a:normAutofit/>
          </a:bodyPr>
          <a:lstStyle/>
          <a:p>
            <a:r>
              <a:rPr lang="en-US" dirty="0" smtClean="0"/>
              <a:t>Complete OER Migration &amp; Customization of a High-impact Course</a:t>
            </a:r>
            <a:endParaRPr lang="en-US" dirty="0"/>
          </a:p>
        </p:txBody>
      </p:sp>
      <p:sp>
        <p:nvSpPr>
          <p:cNvPr id="6" name="Shape 169"/>
          <p:cNvSpPr txBox="1">
            <a:spLocks noGrp="1"/>
          </p:cNvSpPr>
          <p:nvPr>
            <p:ph type="body" idx="4294967295"/>
          </p:nvPr>
        </p:nvSpPr>
        <p:spPr>
          <a:xfrm>
            <a:off x="771119" y="1761066"/>
            <a:ext cx="4740681" cy="4725459"/>
          </a:xfrm>
          <a:prstGeom prst="rect">
            <a:avLst/>
          </a:prstGeom>
          <a:noFill/>
          <a:ln>
            <a:noFill/>
          </a:ln>
        </p:spPr>
        <p:txBody>
          <a:bodyPr lIns="34275" tIns="17125" rIns="34275" bIns="17125" anchor="t" anchorCtr="0">
            <a:noAutofit/>
          </a:bodyPr>
          <a:lstStyle/>
          <a:p>
            <a:pPr marL="133350" indent="0">
              <a:spcBef>
                <a:spcPts val="600"/>
              </a:spcBef>
              <a:buClr>
                <a:schemeClr val="dk1"/>
              </a:buClr>
              <a:buSzPct val="100000"/>
              <a:buNone/>
            </a:pPr>
            <a:r>
              <a:rPr lang="en-US" dirty="0" smtClean="0"/>
              <a:t>Goals:</a:t>
            </a:r>
          </a:p>
          <a:p>
            <a:pPr marL="476250" indent="-342900">
              <a:spcBef>
                <a:spcPts val="600"/>
              </a:spcBef>
              <a:buClr>
                <a:schemeClr val="dk1"/>
              </a:buClr>
              <a:buSzPct val="100000"/>
            </a:pPr>
            <a:r>
              <a:rPr lang="en-US" dirty="0" smtClean="0"/>
              <a:t>Reduce cost to students</a:t>
            </a:r>
          </a:p>
          <a:p>
            <a:pPr marL="476250" indent="-342900">
              <a:spcBef>
                <a:spcPts val="600"/>
              </a:spcBef>
              <a:buClr>
                <a:schemeClr val="dk1"/>
              </a:buClr>
              <a:buSzPct val="100000"/>
            </a:pPr>
            <a:r>
              <a:rPr lang="en-US" dirty="0" smtClean="0"/>
              <a:t>Increase access to essential content</a:t>
            </a:r>
          </a:p>
          <a:p>
            <a:pPr marL="476250" indent="-342900">
              <a:spcBef>
                <a:spcPts val="600"/>
              </a:spcBef>
              <a:buClr>
                <a:schemeClr val="dk1"/>
              </a:buClr>
              <a:buSzPct val="100000"/>
            </a:pPr>
            <a:r>
              <a:rPr lang="en-US" dirty="0" smtClean="0"/>
              <a:t>Make content more relevant, useful</a:t>
            </a:r>
          </a:p>
          <a:p>
            <a:pPr marL="133350" indent="0">
              <a:spcBef>
                <a:spcPts val="600"/>
              </a:spcBef>
              <a:buClr>
                <a:schemeClr val="dk1"/>
              </a:buClr>
              <a:buSzPct val="100000"/>
              <a:buNone/>
            </a:pPr>
            <a:endParaRPr lang="en-US" dirty="0" smtClean="0"/>
          </a:p>
          <a:p>
            <a:pPr marL="133350" indent="0">
              <a:spcBef>
                <a:spcPts val="600"/>
              </a:spcBef>
              <a:buClr>
                <a:schemeClr val="dk1"/>
              </a:buClr>
              <a:buSzPct val="100000"/>
              <a:buNone/>
            </a:pPr>
            <a:r>
              <a:rPr lang="en-US" dirty="0" smtClean="0"/>
              <a:t>Process:</a:t>
            </a:r>
          </a:p>
          <a:p>
            <a:pPr marL="476250" indent="-342900">
              <a:spcBef>
                <a:spcPts val="600"/>
              </a:spcBef>
              <a:buClr>
                <a:schemeClr val="dk1"/>
              </a:buClr>
              <a:buSzPct val="100000"/>
            </a:pPr>
            <a:r>
              <a:rPr lang="en-US" dirty="0" smtClean="0"/>
              <a:t>Project led by library</a:t>
            </a:r>
          </a:p>
          <a:p>
            <a:pPr marL="476250" indent="-342900">
              <a:spcBef>
                <a:spcPts val="600"/>
              </a:spcBef>
              <a:buClr>
                <a:schemeClr val="dk1"/>
              </a:buClr>
              <a:buSzPct val="100000"/>
            </a:pPr>
            <a:r>
              <a:rPr lang="en-US" dirty="0" smtClean="0"/>
              <a:t>Significant localization: “College Success at Monroe CC”</a:t>
            </a:r>
          </a:p>
          <a:p>
            <a:pPr marL="476250" indent="-342900">
              <a:spcBef>
                <a:spcPts val="600"/>
              </a:spcBef>
              <a:buClr>
                <a:schemeClr val="dk1"/>
              </a:buClr>
              <a:buSzPct val="100000"/>
            </a:pPr>
            <a:r>
              <a:rPr lang="en-US" dirty="0" smtClean="0"/>
              <a:t>Print required, with full course catalog embedded</a:t>
            </a:r>
          </a:p>
        </p:txBody>
      </p:sp>
      <p:sp>
        <p:nvSpPr>
          <p:cNvPr id="8" name="Rectangle 7"/>
          <p:cNvSpPr/>
          <p:nvPr/>
        </p:nvSpPr>
        <p:spPr>
          <a:xfrm>
            <a:off x="5664200" y="1828800"/>
            <a:ext cx="3505200" cy="4191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Seravek"/>
                <a:cs typeface="Seravek"/>
              </a:rPr>
              <a:t>Results</a:t>
            </a:r>
          </a:p>
          <a:p>
            <a:pPr algn="ctr"/>
            <a:endParaRPr lang="en-US" sz="1800" dirty="0" smtClean="0">
              <a:solidFill>
                <a:prstClr val="white"/>
              </a:solidFill>
              <a:latin typeface="Seravek"/>
              <a:cs typeface="Seravek"/>
            </a:endParaRPr>
          </a:p>
          <a:p>
            <a:pPr marL="285750" indent="-285750">
              <a:spcAft>
                <a:spcPts val="600"/>
              </a:spcAft>
              <a:buFont typeface="Arial"/>
              <a:buChar char="•"/>
            </a:pPr>
            <a:r>
              <a:rPr lang="en-US" sz="1800" dirty="0" smtClean="0">
                <a:solidFill>
                  <a:prstClr val="white"/>
                </a:solidFill>
                <a:latin typeface="Seravek"/>
                <a:cs typeface="Seravek"/>
              </a:rPr>
              <a:t>Full adoption of OER for all sections of College Success</a:t>
            </a:r>
          </a:p>
          <a:p>
            <a:pPr marL="285750" indent="-285750">
              <a:spcAft>
                <a:spcPts val="600"/>
              </a:spcAft>
              <a:buFont typeface="Arial"/>
              <a:buChar char="•"/>
            </a:pPr>
            <a:r>
              <a:rPr lang="en-US" sz="1800" dirty="0" smtClean="0">
                <a:solidFill>
                  <a:prstClr val="white"/>
                </a:solidFill>
                <a:latin typeface="Seravek"/>
                <a:cs typeface="Seravek"/>
              </a:rPr>
              <a:t>Enrolled all underprepared first-year students</a:t>
            </a:r>
          </a:p>
          <a:p>
            <a:pPr marL="285750" indent="-285750">
              <a:spcAft>
                <a:spcPts val="600"/>
              </a:spcAft>
              <a:buFont typeface="Arial"/>
              <a:buChar char="•"/>
            </a:pPr>
            <a:r>
              <a:rPr lang="en-US" sz="1800" dirty="0" smtClean="0">
                <a:solidFill>
                  <a:prstClr val="white"/>
                </a:solidFill>
                <a:latin typeface="Seravek"/>
                <a:cs typeface="Seravek"/>
              </a:rPr>
              <a:t>Retention up 15%</a:t>
            </a:r>
          </a:p>
          <a:p>
            <a:pPr marL="285750" indent="-285750">
              <a:spcAft>
                <a:spcPts val="600"/>
              </a:spcAft>
              <a:buFont typeface="Arial"/>
              <a:buChar char="•"/>
            </a:pPr>
            <a:r>
              <a:rPr lang="en-US" sz="1800" dirty="0" smtClean="0">
                <a:solidFill>
                  <a:prstClr val="white"/>
                </a:solidFill>
                <a:latin typeface="Seravek"/>
                <a:cs typeface="Seravek"/>
              </a:rPr>
              <a:t>Cost to students down to $18 from $141</a:t>
            </a:r>
          </a:p>
          <a:p>
            <a:pPr marL="285750" indent="-285750">
              <a:spcAft>
                <a:spcPts val="600"/>
              </a:spcAft>
              <a:buFont typeface="Arial"/>
              <a:buChar char="•"/>
            </a:pPr>
            <a:r>
              <a:rPr lang="en-US" sz="1800" dirty="0" smtClean="0">
                <a:solidFill>
                  <a:prstClr val="white"/>
                </a:solidFill>
                <a:latin typeface="Seravek"/>
                <a:cs typeface="Seravek"/>
              </a:rPr>
              <a:t>Free digital + low-cost print book</a:t>
            </a:r>
            <a:endParaRPr lang="en-US" sz="1800" dirty="0">
              <a:solidFill>
                <a:prstClr val="white"/>
              </a:solidFill>
              <a:latin typeface="Seravek"/>
              <a:cs typeface="Seravek"/>
            </a:endParaRPr>
          </a:p>
        </p:txBody>
      </p:sp>
    </p:spTree>
    <p:extLst>
      <p:ext uri="{BB962C8B-B14F-4D97-AF65-F5344CB8AC3E}">
        <p14:creationId xmlns:p14="http://schemas.microsoft.com/office/powerpoint/2010/main" val="168500331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7225" y="671513"/>
            <a:ext cx="7658100" cy="773289"/>
          </a:xfrm>
          <a:prstGeom prst="rect">
            <a:avLst/>
          </a:prstGeom>
          <a:noFill/>
        </p:spPr>
        <p:txBody>
          <a:bodyPr wrap="square" lIns="34290" tIns="17145" rIns="34290" bIns="17145" rtlCol="0">
            <a:spAutoFit/>
          </a:bodyPr>
          <a:lstStyle/>
          <a:p>
            <a:pPr algn="ctr"/>
            <a:r>
              <a:rPr lang="en-US" sz="2400" dirty="0" smtClean="0">
                <a:latin typeface="Trebuchet MS"/>
                <a:ea typeface="Open Sans" panose="020B0606030504020204" pitchFamily="34" charset="0"/>
                <a:cs typeface="Trebuchet MS"/>
              </a:rPr>
              <a:t>Would a customized </a:t>
            </a:r>
            <a:r>
              <a:rPr lang="en-US" sz="2400" i="1" dirty="0" smtClean="0">
                <a:latin typeface="Trebuchet MS"/>
                <a:ea typeface="Open Sans" panose="020B0606030504020204" pitchFamily="34" charset="0"/>
                <a:cs typeface="Trebuchet MS"/>
              </a:rPr>
              <a:t>College Success </a:t>
            </a:r>
            <a:r>
              <a:rPr lang="en-US" sz="2400" dirty="0" smtClean="0">
                <a:latin typeface="Trebuchet MS"/>
                <a:ea typeface="Open Sans" panose="020B0606030504020204" pitchFamily="34" charset="0"/>
                <a:cs typeface="Trebuchet MS"/>
              </a:rPr>
              <a:t>textbook be useful in your Freshman Seminar course?</a:t>
            </a:r>
            <a:endParaRPr lang="en-US" sz="2400" dirty="0">
              <a:latin typeface="Trebuchet MS"/>
              <a:ea typeface="Open Sans" panose="020B0606030504020204" pitchFamily="34" charset="0"/>
              <a:cs typeface="Trebuchet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1971296"/>
            <a:ext cx="8315325" cy="39219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809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Access, Affordability and Student Success with Open Educational Resources</a:t>
            </a:r>
            <a:endParaRPr lang="en-US" i="1" dirty="0"/>
          </a:p>
        </p:txBody>
      </p:sp>
      <p:sp>
        <p:nvSpPr>
          <p:cNvPr id="4" name="Text Placeholder 3"/>
          <p:cNvSpPr>
            <a:spLocks noGrp="1"/>
          </p:cNvSpPr>
          <p:nvPr>
            <p:ph type="body" sz="quarter" idx="11"/>
          </p:nvPr>
        </p:nvSpPr>
        <p:spPr>
          <a:xfrm>
            <a:off x="815586" y="1330113"/>
            <a:ext cx="8144571" cy="4374748"/>
          </a:xfrm>
        </p:spPr>
        <p:txBody>
          <a:bodyPr>
            <a:normAutofit fontScale="85000" lnSpcReduction="10000"/>
          </a:bodyPr>
          <a:lstStyle/>
          <a:p>
            <a:pPr marL="285750" indent="-285750">
              <a:lnSpc>
                <a:spcPct val="150000"/>
              </a:lnSpc>
              <a:buFont typeface="Arial" charset="0"/>
              <a:buChar char="•"/>
            </a:pPr>
            <a:r>
              <a:rPr lang="en-US" sz="3200" dirty="0" smtClean="0"/>
              <a:t>Setting the Context: Why is </a:t>
            </a:r>
            <a:r>
              <a:rPr lang="en-US" sz="3200" dirty="0" err="1" smtClean="0"/>
              <a:t>AtD</a:t>
            </a:r>
            <a:r>
              <a:rPr lang="en-US" sz="3200" dirty="0" smtClean="0"/>
              <a:t> doing this?</a:t>
            </a:r>
          </a:p>
          <a:p>
            <a:pPr marL="285750" indent="-285750">
              <a:lnSpc>
                <a:spcPct val="150000"/>
              </a:lnSpc>
              <a:buFont typeface="Arial" charset="0"/>
              <a:buChar char="•"/>
            </a:pPr>
            <a:r>
              <a:rPr lang="en-US" sz="3200" dirty="0"/>
              <a:t>Pop Quiz! What is OER and Creative Commons?</a:t>
            </a:r>
          </a:p>
          <a:p>
            <a:pPr marL="285750" indent="-285750">
              <a:lnSpc>
                <a:spcPct val="150000"/>
              </a:lnSpc>
              <a:buFont typeface="Arial" charset="0"/>
              <a:buChar char="•"/>
            </a:pPr>
            <a:r>
              <a:rPr lang="en-US" sz="3200" b="1" dirty="0" smtClean="0"/>
              <a:t>Demonstration</a:t>
            </a:r>
            <a:r>
              <a:rPr lang="en-US" sz="3200" dirty="0"/>
              <a:t>: </a:t>
            </a:r>
            <a:r>
              <a:rPr lang="en-US" sz="3200" dirty="0" smtClean="0"/>
              <a:t>The 5R’s in Action</a:t>
            </a:r>
          </a:p>
          <a:p>
            <a:pPr marL="285750" indent="-285750">
              <a:lnSpc>
                <a:spcPct val="150000"/>
              </a:lnSpc>
              <a:buFont typeface="Arial" charset="0"/>
              <a:buChar char="•"/>
            </a:pPr>
            <a:r>
              <a:rPr lang="en-US" sz="3200" dirty="0"/>
              <a:t>Have we </a:t>
            </a:r>
            <a:r>
              <a:rPr lang="en-US" sz="3200" dirty="0" smtClean="0"/>
              <a:t>Built </a:t>
            </a:r>
            <a:r>
              <a:rPr lang="en-US" sz="3200" dirty="0"/>
              <a:t>a </a:t>
            </a:r>
            <a:r>
              <a:rPr lang="en-US" sz="3200" dirty="0" smtClean="0"/>
              <a:t>Better Mouse Trap?</a:t>
            </a:r>
          </a:p>
          <a:p>
            <a:pPr marL="285750" indent="-285750">
              <a:lnSpc>
                <a:spcPct val="150000"/>
              </a:lnSpc>
              <a:buFont typeface="Arial" charset="0"/>
              <a:buChar char="•"/>
            </a:pPr>
            <a:r>
              <a:rPr lang="en-US" sz="3200" b="1" dirty="0" smtClean="0"/>
              <a:t>Demonstration</a:t>
            </a:r>
            <a:r>
              <a:rPr lang="en-US" sz="3200" dirty="0" smtClean="0"/>
              <a:t>: OER-based Personalized Learning</a:t>
            </a:r>
          </a:p>
          <a:p>
            <a:pPr marL="285750" indent="-285750">
              <a:lnSpc>
                <a:spcPct val="150000"/>
              </a:lnSpc>
              <a:buFont typeface="Arial" charset="0"/>
              <a:buChar char="•"/>
            </a:pPr>
            <a:r>
              <a:rPr lang="en-US" sz="3200" dirty="0" smtClean="0"/>
              <a:t>Successful High-Impact Scaling Strategies</a:t>
            </a:r>
          </a:p>
        </p:txBody>
      </p:sp>
      <p:sp>
        <p:nvSpPr>
          <p:cNvPr id="5" name="TextBox 4"/>
          <p:cNvSpPr txBox="1"/>
          <p:nvPr/>
        </p:nvSpPr>
        <p:spPr>
          <a:xfrm>
            <a:off x="1678329" y="5704861"/>
            <a:ext cx="5312780" cy="465512"/>
          </a:xfrm>
          <a:prstGeom prst="rect">
            <a:avLst/>
          </a:prstGeom>
          <a:noFill/>
        </p:spPr>
        <p:txBody>
          <a:bodyPr wrap="square" lIns="34290" tIns="17145" rIns="34290" bIns="17145" rtlCol="0">
            <a:spAutoFit/>
          </a:bodyPr>
          <a:lstStyle/>
          <a:p>
            <a:pPr algn="ctr"/>
            <a:r>
              <a:rPr lang="en-US" sz="2800" dirty="0" smtClean="0">
                <a:solidFill>
                  <a:schemeClr val="accent5"/>
                </a:solidFill>
                <a:latin typeface="Trebuchet MS"/>
                <a:ea typeface="Open Sans" panose="020B0606030504020204" pitchFamily="34" charset="0"/>
                <a:cs typeface="Trebuchet MS"/>
              </a:rPr>
              <a:t>Q &amp; A as we go...</a:t>
            </a:r>
            <a:endParaRPr lang="en-US" sz="2800" dirty="0">
              <a:solidFill>
                <a:schemeClr val="accent5"/>
              </a:solidFill>
              <a:latin typeface="Trebuchet MS"/>
              <a:ea typeface="Open Sans" panose="020B0606030504020204" pitchFamily="34" charset="0"/>
              <a:cs typeface="Trebuchet MS"/>
            </a:endParaRPr>
          </a:p>
        </p:txBody>
      </p:sp>
    </p:spTree>
    <p:extLst>
      <p:ext uri="{BB962C8B-B14F-4D97-AF65-F5344CB8AC3E}">
        <p14:creationId xmlns:p14="http://schemas.microsoft.com/office/powerpoint/2010/main" val="1552493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72717" y="416817"/>
            <a:ext cx="8030400" cy="460399"/>
          </a:xfrm>
          <a:prstGeom prst="rect">
            <a:avLst/>
          </a:prstGeom>
          <a:noFill/>
          <a:ln>
            <a:noFill/>
          </a:ln>
        </p:spPr>
        <p:txBody>
          <a:bodyPr lIns="34275" tIns="17125" rIns="34275" bIns="17125" anchor="ctr" anchorCtr="0">
            <a:noAutofit/>
          </a:bodyPr>
          <a:lstStyle/>
          <a:p>
            <a:pPr marL="0" marR="0" lvl="0" indent="0" algn="l" rtl="0">
              <a:lnSpc>
                <a:spcPct val="90000"/>
              </a:lnSpc>
              <a:spcBef>
                <a:spcPts val="0"/>
              </a:spcBef>
              <a:buClr>
                <a:schemeClr val="dk2"/>
              </a:buClr>
              <a:buSzPct val="25000"/>
              <a:buFont typeface="Trebuchet MS"/>
              <a:buNone/>
            </a:pPr>
            <a:r>
              <a:rPr lang="en-US" dirty="0" smtClean="0"/>
              <a:t>Strategy #2</a:t>
            </a:r>
            <a:endParaRPr lang="en-US" dirty="0"/>
          </a:p>
        </p:txBody>
      </p:sp>
      <p:sp>
        <p:nvSpPr>
          <p:cNvPr id="6" name="Shape 169"/>
          <p:cNvSpPr txBox="1">
            <a:spLocks noGrp="1"/>
          </p:cNvSpPr>
          <p:nvPr>
            <p:ph type="body" idx="4294967295"/>
          </p:nvPr>
        </p:nvSpPr>
        <p:spPr>
          <a:xfrm>
            <a:off x="771119" y="1625599"/>
            <a:ext cx="4956581" cy="4144055"/>
          </a:xfrm>
          <a:prstGeom prst="rect">
            <a:avLst/>
          </a:prstGeom>
          <a:noFill/>
          <a:ln>
            <a:noFill/>
          </a:ln>
        </p:spPr>
        <p:txBody>
          <a:bodyPr lIns="34275" tIns="17125" rIns="34275" bIns="17125" anchor="t" anchorCtr="0">
            <a:noAutofit/>
          </a:bodyPr>
          <a:lstStyle/>
          <a:p>
            <a:pPr marL="133350" indent="0">
              <a:spcBef>
                <a:spcPts val="600"/>
              </a:spcBef>
              <a:buClr>
                <a:schemeClr val="dk1"/>
              </a:buClr>
              <a:buSzPct val="100000"/>
              <a:buNone/>
            </a:pPr>
            <a:r>
              <a:rPr lang="en-US" sz="2400" dirty="0" smtClean="0"/>
              <a:t>Make OER part of a broader strategic initiative around affordability, access, success</a:t>
            </a:r>
          </a:p>
          <a:p>
            <a:pPr marL="476250" indent="-342900">
              <a:spcBef>
                <a:spcPts val="600"/>
              </a:spcBef>
              <a:buClr>
                <a:schemeClr val="dk1"/>
              </a:buClr>
              <a:buSzPct val="100000"/>
            </a:pPr>
            <a:endParaRPr lang="en-US" sz="2000" dirty="0" smtClean="0"/>
          </a:p>
          <a:p>
            <a:pPr marL="133350" indent="0">
              <a:spcBef>
                <a:spcPts val="600"/>
              </a:spcBef>
              <a:buClr>
                <a:schemeClr val="dk1"/>
              </a:buClr>
              <a:buSzPct val="100000"/>
              <a:buNone/>
            </a:pPr>
            <a:r>
              <a:rPr lang="en-US" sz="2000" dirty="0" smtClean="0"/>
              <a:t>Examples:</a:t>
            </a:r>
          </a:p>
          <a:p>
            <a:pPr marL="476250" indent="-342900">
              <a:spcBef>
                <a:spcPts val="600"/>
              </a:spcBef>
              <a:buClr>
                <a:schemeClr val="dk1"/>
              </a:buClr>
              <a:buSzPct val="100000"/>
            </a:pPr>
            <a:r>
              <a:rPr lang="en-US" sz="2000" dirty="0" smtClean="0"/>
              <a:t>OER degree programs</a:t>
            </a:r>
          </a:p>
          <a:p>
            <a:pPr marL="476250" indent="-342900">
              <a:spcBef>
                <a:spcPts val="600"/>
              </a:spcBef>
              <a:buClr>
                <a:schemeClr val="dk1"/>
              </a:buClr>
              <a:buSzPct val="100000"/>
            </a:pPr>
            <a:r>
              <a:rPr lang="en-US" sz="2000" dirty="0" smtClean="0"/>
              <a:t>Departmental differentiation and branding</a:t>
            </a:r>
          </a:p>
          <a:p>
            <a:pPr marL="476250" indent="-342900">
              <a:spcBef>
                <a:spcPts val="600"/>
              </a:spcBef>
              <a:buClr>
                <a:schemeClr val="dk1"/>
              </a:buClr>
              <a:buSzPct val="100000"/>
            </a:pPr>
            <a:r>
              <a:rPr lang="en-US" sz="2000" dirty="0" smtClean="0"/>
              <a:t>Developmental education makeover</a:t>
            </a:r>
          </a:p>
          <a:p>
            <a:pPr marL="476250" indent="-342900">
              <a:spcBef>
                <a:spcPts val="600"/>
              </a:spcBef>
              <a:buClr>
                <a:schemeClr val="dk1"/>
              </a:buClr>
              <a:buSzPct val="100000"/>
            </a:pPr>
            <a:endParaRPr lang="en-US" dirty="0"/>
          </a:p>
        </p:txBody>
      </p:sp>
      <p:sp>
        <p:nvSpPr>
          <p:cNvPr id="12" name="TextBox 11"/>
          <p:cNvSpPr txBox="1"/>
          <p:nvPr/>
        </p:nvSpPr>
        <p:spPr>
          <a:xfrm>
            <a:off x="6591300" y="27940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13" name="TextBox 12"/>
          <p:cNvSpPr txBox="1"/>
          <p:nvPr/>
        </p:nvSpPr>
        <p:spPr>
          <a:xfrm>
            <a:off x="6591300" y="30353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14" name="TextBox 13"/>
          <p:cNvSpPr txBox="1"/>
          <p:nvPr/>
        </p:nvSpPr>
        <p:spPr>
          <a:xfrm>
            <a:off x="6591300" y="40513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15" name="TextBox 14"/>
          <p:cNvSpPr txBox="1"/>
          <p:nvPr/>
        </p:nvSpPr>
        <p:spPr>
          <a:xfrm>
            <a:off x="6604000" y="42799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16" name="Rectangle 15"/>
          <p:cNvSpPr/>
          <p:nvPr/>
        </p:nvSpPr>
        <p:spPr>
          <a:xfrm>
            <a:off x="6311900" y="2572456"/>
            <a:ext cx="2844800" cy="2710744"/>
          </a:xfrm>
          <a:prstGeom prst="rect">
            <a:avLst/>
          </a:prstGeom>
          <a:solidFill>
            <a:schemeClr val="accent5">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54800" y="3191555"/>
            <a:ext cx="2692400" cy="2085186"/>
          </a:xfrm>
          <a:prstGeom prst="rect">
            <a:avLst/>
          </a:prstGeom>
        </p:spPr>
        <p:txBody>
          <a:bodyPr wrap="square">
            <a:spAutoFit/>
          </a:bodyPr>
          <a:lstStyle/>
          <a:p>
            <a:pPr marL="476250" indent="-342900">
              <a:spcBef>
                <a:spcPts val="300"/>
              </a:spcBef>
              <a:buClr>
                <a:schemeClr val="dk1"/>
              </a:buClr>
              <a:buSzPct val="100000"/>
            </a:pPr>
            <a:r>
              <a:rPr lang="en-US" dirty="0" smtClean="0">
                <a:solidFill>
                  <a:schemeClr val="bg1"/>
                </a:solidFill>
              </a:rPr>
              <a:t>Awareness</a:t>
            </a:r>
          </a:p>
          <a:p>
            <a:pPr marL="476250" indent="-342900">
              <a:spcBef>
                <a:spcPts val="300"/>
              </a:spcBef>
              <a:buClr>
                <a:schemeClr val="dk1"/>
              </a:buClr>
              <a:buSzPct val="100000"/>
            </a:pPr>
            <a:r>
              <a:rPr lang="en-US" dirty="0" smtClean="0">
                <a:solidFill>
                  <a:schemeClr val="bg1"/>
                </a:solidFill>
              </a:rPr>
              <a:t>Faculty buy-in</a:t>
            </a:r>
          </a:p>
          <a:p>
            <a:pPr marL="476250" indent="-342900">
              <a:spcBef>
                <a:spcPts val="300"/>
              </a:spcBef>
              <a:buClr>
                <a:schemeClr val="dk1"/>
              </a:buClr>
              <a:buSzPct val="100000"/>
            </a:pPr>
            <a:r>
              <a:rPr lang="en-US" dirty="0" smtClean="0">
                <a:solidFill>
                  <a:schemeClr val="bg1"/>
                </a:solidFill>
              </a:rPr>
              <a:t>Islands and isolation</a:t>
            </a:r>
          </a:p>
          <a:p>
            <a:pPr marL="476250" indent="-342900">
              <a:spcBef>
                <a:spcPts val="300"/>
              </a:spcBef>
              <a:buClr>
                <a:schemeClr val="dk1"/>
              </a:buClr>
              <a:buSzPct val="100000"/>
            </a:pPr>
            <a:r>
              <a:rPr lang="en-US" dirty="0" smtClean="0">
                <a:solidFill>
                  <a:schemeClr val="bg1"/>
                </a:solidFill>
              </a:rPr>
              <a:t>Growing beyond a toehold</a:t>
            </a:r>
          </a:p>
          <a:p>
            <a:pPr marL="476250" indent="-342900">
              <a:spcBef>
                <a:spcPts val="300"/>
              </a:spcBef>
              <a:buClr>
                <a:schemeClr val="dk1"/>
              </a:buClr>
              <a:buSzPct val="100000"/>
            </a:pPr>
            <a:r>
              <a:rPr lang="en-US" dirty="0" smtClean="0">
                <a:solidFill>
                  <a:schemeClr val="bg1"/>
                </a:solidFill>
              </a:rPr>
              <a:t>Bookstore</a:t>
            </a:r>
          </a:p>
          <a:p>
            <a:pPr marL="476250" indent="-342900">
              <a:spcBef>
                <a:spcPts val="300"/>
              </a:spcBef>
              <a:buClr>
                <a:schemeClr val="dk1"/>
              </a:buClr>
              <a:buSzPct val="100000"/>
            </a:pPr>
            <a:r>
              <a:rPr lang="en-US" dirty="0" smtClean="0">
                <a:solidFill>
                  <a:schemeClr val="bg1"/>
                </a:solidFill>
              </a:rPr>
              <a:t>Departmental support</a:t>
            </a:r>
          </a:p>
          <a:p>
            <a:pPr marL="476250" indent="-342900">
              <a:spcBef>
                <a:spcPts val="300"/>
              </a:spcBef>
              <a:buClr>
                <a:schemeClr val="dk1"/>
              </a:buClr>
              <a:buSzPct val="100000"/>
            </a:pPr>
            <a:r>
              <a:rPr lang="en-US" dirty="0" smtClean="0">
                <a:solidFill>
                  <a:schemeClr val="bg1"/>
                </a:solidFill>
              </a:rPr>
              <a:t>Administrative support </a:t>
            </a:r>
          </a:p>
          <a:p>
            <a:pPr marL="476250" indent="-342900">
              <a:spcBef>
                <a:spcPts val="300"/>
              </a:spcBef>
              <a:buClr>
                <a:schemeClr val="dk1"/>
              </a:buClr>
              <a:buSzPct val="100000"/>
            </a:pPr>
            <a:endParaRPr lang="tr-TR" dirty="0">
              <a:solidFill>
                <a:schemeClr val="bg1"/>
              </a:solidFill>
            </a:endParaRPr>
          </a:p>
        </p:txBody>
      </p:sp>
      <p:sp>
        <p:nvSpPr>
          <p:cNvPr id="18" name="TextBox 17"/>
          <p:cNvSpPr txBox="1"/>
          <p:nvPr/>
        </p:nvSpPr>
        <p:spPr>
          <a:xfrm>
            <a:off x="6591300" y="32258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19" name="TextBox 18"/>
          <p:cNvSpPr txBox="1"/>
          <p:nvPr/>
        </p:nvSpPr>
        <p:spPr>
          <a:xfrm>
            <a:off x="6591300" y="34671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20" name="TextBox 19"/>
          <p:cNvSpPr txBox="1"/>
          <p:nvPr/>
        </p:nvSpPr>
        <p:spPr>
          <a:xfrm>
            <a:off x="6515100" y="2794000"/>
            <a:ext cx="2349500" cy="280846"/>
          </a:xfrm>
          <a:prstGeom prst="rect">
            <a:avLst/>
          </a:prstGeom>
          <a:noFill/>
        </p:spPr>
        <p:txBody>
          <a:bodyPr wrap="square" lIns="34290" tIns="17145" rIns="34290" bIns="17145" rtlCol="0">
            <a:spAutoFit/>
          </a:bodyPr>
          <a:lstStyle/>
          <a:p>
            <a:r>
              <a:rPr lang="en-US" sz="1600" dirty="0" smtClean="0">
                <a:solidFill>
                  <a:schemeClr val="bg1"/>
                </a:solidFill>
                <a:ea typeface="Open Sans" panose="020B0606030504020204" pitchFamily="34" charset="0"/>
                <a:cs typeface="Trebuchet MS"/>
              </a:rPr>
              <a:t>Overcome These Obstacles</a:t>
            </a:r>
            <a:endParaRPr lang="en-US" sz="1600" dirty="0">
              <a:solidFill>
                <a:schemeClr val="bg1"/>
              </a:solidFill>
              <a:ea typeface="Open Sans" panose="020B0606030504020204" pitchFamily="34" charset="0"/>
              <a:cs typeface="Trebuchet MS"/>
            </a:endParaRPr>
          </a:p>
        </p:txBody>
      </p:sp>
      <p:sp>
        <p:nvSpPr>
          <p:cNvPr id="21" name="TextBox 20"/>
          <p:cNvSpPr txBox="1"/>
          <p:nvPr/>
        </p:nvSpPr>
        <p:spPr>
          <a:xfrm>
            <a:off x="6591300" y="44577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22" name="TextBox 21"/>
          <p:cNvSpPr txBox="1"/>
          <p:nvPr/>
        </p:nvSpPr>
        <p:spPr>
          <a:xfrm>
            <a:off x="6591300" y="46990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
        <p:nvSpPr>
          <p:cNvPr id="23" name="TextBox 22"/>
          <p:cNvSpPr txBox="1"/>
          <p:nvPr/>
        </p:nvSpPr>
        <p:spPr>
          <a:xfrm>
            <a:off x="6591300" y="3975100"/>
            <a:ext cx="381000" cy="250068"/>
          </a:xfrm>
          <a:prstGeom prst="rect">
            <a:avLst/>
          </a:prstGeom>
          <a:noFill/>
        </p:spPr>
        <p:txBody>
          <a:bodyPr wrap="square" lIns="34290" tIns="17145" rIns="34290" bIns="17145" rtlCol="0">
            <a:spAutoFit/>
          </a:bodyPr>
          <a:lstStyle/>
          <a:p>
            <a:r>
              <a:rPr lang="en-US" dirty="0" smtClean="0">
                <a:solidFill>
                  <a:srgbClr val="FFFFFF"/>
                </a:solidFill>
                <a:latin typeface="Zapf Dingbats"/>
                <a:ea typeface="Zapf Dingbats"/>
                <a:cs typeface="Zapf Dingbats"/>
                <a:sym typeface="Zapf Dingbats"/>
              </a:rPr>
              <a:t>✓</a:t>
            </a:r>
            <a:endParaRPr lang="en-US" dirty="0">
              <a:solidFill>
                <a:srgbClr val="FFFFFF"/>
              </a:solidFill>
              <a:latin typeface="Trebuchet MS"/>
              <a:ea typeface="Open Sans" panose="020B0606030504020204" pitchFamily="34" charset="0"/>
              <a:cs typeface="Trebuchet MS"/>
            </a:endParaRPr>
          </a:p>
        </p:txBody>
      </p:sp>
    </p:spTree>
    <p:extLst>
      <p:ext uri="{BB962C8B-B14F-4D97-AF65-F5344CB8AC3E}">
        <p14:creationId xmlns:p14="http://schemas.microsoft.com/office/powerpoint/2010/main" val="36449837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76357"/>
            <a:ext cx="7772400" cy="1470025"/>
          </a:xfrm>
        </p:spPr>
        <p:txBody>
          <a:bodyPr/>
          <a:lstStyle/>
          <a:p>
            <a:r>
              <a:rPr lang="en-US" dirty="0" smtClean="0">
                <a:solidFill>
                  <a:srgbClr val="558ED5"/>
                </a:solidFill>
              </a:rPr>
              <a:t>OER</a:t>
            </a:r>
            <a:r>
              <a:rPr lang="en-US" dirty="0" smtClean="0"/>
              <a:t>-based Degrees</a:t>
            </a:r>
            <a:endParaRPr lang="en-US" dirty="0"/>
          </a:p>
        </p:txBody>
      </p:sp>
      <p:pic>
        <p:nvPicPr>
          <p:cNvPr id="2" name="Picture 1"/>
          <p:cNvPicPr>
            <a:picLocks noChangeAspect="1"/>
          </p:cNvPicPr>
          <p:nvPr/>
        </p:nvPicPr>
        <p:blipFill>
          <a:blip r:embed="rId3"/>
          <a:stretch>
            <a:fillRect/>
          </a:stretch>
        </p:blipFill>
        <p:spPr>
          <a:xfrm>
            <a:off x="1117600" y="1407442"/>
            <a:ext cx="6908800" cy="4787900"/>
          </a:xfrm>
          <a:prstGeom prst="rect">
            <a:avLst/>
          </a:prstGeom>
        </p:spPr>
      </p:pic>
    </p:spTree>
    <p:extLst>
      <p:ext uri="{BB962C8B-B14F-4D97-AF65-F5344CB8AC3E}">
        <p14:creationId xmlns:p14="http://schemas.microsoft.com/office/powerpoint/2010/main" val="1570666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Would your students like 23% </a:t>
            </a:r>
            <a:br>
              <a:rPr lang="en-US" dirty="0" smtClean="0"/>
            </a:br>
            <a:r>
              <a:rPr lang="en-US" dirty="0" smtClean="0"/>
              <a:t>off per year?</a:t>
            </a:r>
            <a:endParaRPr lang="en-US" dirty="0"/>
          </a:p>
        </p:txBody>
      </p:sp>
      <p:graphicFrame>
        <p:nvGraphicFramePr>
          <p:cNvPr id="37" name="Content Placeholder 36"/>
          <p:cNvGraphicFramePr>
            <a:graphicFrameLocks noGrp="1"/>
          </p:cNvGraphicFramePr>
          <p:nvPr>
            <p:ph idx="1"/>
            <p:extLst>
              <p:ext uri="{D42A27DB-BD31-4B8C-83A1-F6EECF244321}">
                <p14:modId xmlns:p14="http://schemas.microsoft.com/office/powerpoint/2010/main" val="1546692059"/>
              </p:ext>
            </p:extLst>
          </p:nvPr>
        </p:nvGraphicFramePr>
        <p:xfrm>
          <a:off x="628650" y="1825625"/>
          <a:ext cx="611505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8" name="Right Brace 37"/>
          <p:cNvSpPr/>
          <p:nvPr/>
        </p:nvSpPr>
        <p:spPr>
          <a:xfrm>
            <a:off x="5800725" y="2714622"/>
            <a:ext cx="457200" cy="57150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H="1">
            <a:off x="3100388" y="2714622"/>
            <a:ext cx="270033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Line Callout 1 40"/>
          <p:cNvSpPr/>
          <p:nvPr/>
        </p:nvSpPr>
        <p:spPr>
          <a:xfrm>
            <a:off x="7100887" y="3486943"/>
            <a:ext cx="1843088" cy="1470819"/>
          </a:xfrm>
          <a:prstGeom prst="borderCallout1">
            <a:avLst>
              <a:gd name="adj1" fmla="val 18750"/>
              <a:gd name="adj2" fmla="val -8333"/>
              <a:gd name="adj3" fmla="val -28099"/>
              <a:gd name="adj4" fmla="val -45062"/>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23% Reduction in Student Cost PER YEAR</a:t>
            </a:r>
            <a:endParaRPr lang="en-US" sz="2000" b="1" dirty="0">
              <a:solidFill>
                <a:schemeClr val="bg1"/>
              </a:solidFill>
            </a:endParaRPr>
          </a:p>
        </p:txBody>
      </p:sp>
    </p:spTree>
    <p:extLst>
      <p:ext uri="{BB962C8B-B14F-4D97-AF65-F5344CB8AC3E}">
        <p14:creationId xmlns:p14="http://schemas.microsoft.com/office/powerpoint/2010/main" val="1935596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 and Q&amp;A</a:t>
            </a:r>
            <a:endParaRPr lang="en-US" dirty="0"/>
          </a:p>
        </p:txBody>
      </p:sp>
      <p:sp>
        <p:nvSpPr>
          <p:cNvPr id="6" name="Subtitle 5"/>
          <p:cNvSpPr>
            <a:spLocks noGrp="1"/>
          </p:cNvSpPr>
          <p:nvPr>
            <p:ph type="subTitle" idx="1"/>
          </p:nvPr>
        </p:nvSpPr>
        <p:spPr/>
        <p:txBody>
          <a:bodyPr/>
          <a:lstStyle/>
          <a:p>
            <a:r>
              <a:rPr lang="en-US" dirty="0" smtClean="0"/>
              <a:t>Strategic Goals and Intersections with OER Adoption</a:t>
            </a:r>
            <a:endParaRPr lang="en-US" dirty="0"/>
          </a:p>
        </p:txBody>
      </p:sp>
    </p:spTree>
    <p:extLst>
      <p:ext uri="{BB962C8B-B14F-4D97-AF65-F5344CB8AC3E}">
        <p14:creationId xmlns:p14="http://schemas.microsoft.com/office/powerpoint/2010/main" val="116605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808163"/>
            <a:ext cx="6858000" cy="2387600"/>
          </a:xfrm>
        </p:spPr>
        <p:txBody>
          <a:bodyPr/>
          <a:lstStyle/>
          <a:p>
            <a:r>
              <a:rPr lang="en-US" b="1" dirty="0" smtClean="0"/>
              <a:t>Lumen Learning and Supporting OER Adoption at Scale</a:t>
            </a:r>
            <a:endParaRPr lang="en-US" b="1" dirty="0"/>
          </a:p>
        </p:txBody>
      </p:sp>
      <p:sp>
        <p:nvSpPr>
          <p:cNvPr id="5" name="Subtitle 4"/>
          <p:cNvSpPr>
            <a:spLocks noGrp="1"/>
          </p:cNvSpPr>
          <p:nvPr>
            <p:ph type="subTitle" idx="1"/>
          </p:nvPr>
        </p:nvSpPr>
        <p:spPr>
          <a:xfrm>
            <a:off x="1143000" y="4672013"/>
            <a:ext cx="6858000" cy="585787"/>
          </a:xfrm>
        </p:spPr>
        <p:txBody>
          <a:bodyPr/>
          <a:lstStyle/>
          <a:p>
            <a:endParaRPr lang="en-US"/>
          </a:p>
        </p:txBody>
      </p:sp>
    </p:spTree>
    <p:extLst>
      <p:ext uri="{BB962C8B-B14F-4D97-AF65-F5344CB8AC3E}">
        <p14:creationId xmlns:p14="http://schemas.microsoft.com/office/powerpoint/2010/main" val="610132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Lumen Learning</a:t>
            </a:r>
            <a:endParaRPr lang="en-US" dirty="0"/>
          </a:p>
        </p:txBody>
      </p:sp>
      <p:sp>
        <p:nvSpPr>
          <p:cNvPr id="7" name="Text Placeholder 6"/>
          <p:cNvSpPr>
            <a:spLocks noGrp="1"/>
          </p:cNvSpPr>
          <p:nvPr>
            <p:ph type="body" sz="quarter" idx="10"/>
          </p:nvPr>
        </p:nvSpPr>
        <p:spPr>
          <a:xfrm>
            <a:off x="872434" y="1041130"/>
            <a:ext cx="5033066" cy="292370"/>
          </a:xfrm>
        </p:spPr>
        <p:txBody>
          <a:bodyPr>
            <a:normAutofit/>
          </a:bodyPr>
          <a:lstStyle/>
          <a:p>
            <a:r>
              <a:rPr lang="en-US" dirty="0" smtClean="0"/>
              <a:t>Focus: Improve student success using OER</a:t>
            </a:r>
            <a:endParaRPr lang="en-US" dirty="0"/>
          </a:p>
        </p:txBody>
      </p:sp>
      <p:sp>
        <p:nvSpPr>
          <p:cNvPr id="11" name="Text Placeholder 10"/>
          <p:cNvSpPr>
            <a:spLocks noGrp="1"/>
          </p:cNvSpPr>
          <p:nvPr>
            <p:ph type="body" sz="quarter" idx="11"/>
          </p:nvPr>
        </p:nvSpPr>
        <p:spPr>
          <a:xfrm>
            <a:off x="635000" y="1739900"/>
            <a:ext cx="4762500" cy="4572001"/>
          </a:xfrm>
        </p:spPr>
        <p:txBody>
          <a:bodyPr>
            <a:normAutofit/>
          </a:bodyPr>
          <a:lstStyle/>
          <a:p>
            <a:pPr marL="0" indent="0">
              <a:spcAft>
                <a:spcPts val="300"/>
              </a:spcAft>
              <a:buNone/>
            </a:pPr>
            <a:r>
              <a:rPr lang="en-US" sz="2000" cap="small" dirty="0" smtClean="0"/>
              <a:t>founders</a:t>
            </a:r>
            <a:r>
              <a:rPr lang="en-US" sz="2400" dirty="0" smtClean="0"/>
              <a:t>: David Wiley &amp; Kim </a:t>
            </a:r>
            <a:r>
              <a:rPr lang="en-US" sz="2400" dirty="0" err="1" smtClean="0"/>
              <a:t>Thanos</a:t>
            </a:r>
            <a:endParaRPr lang="en-US" sz="2400" dirty="0" smtClean="0"/>
          </a:p>
          <a:p>
            <a:pPr marL="0" indent="0">
              <a:spcAft>
                <a:spcPts val="300"/>
              </a:spcAft>
              <a:buNone/>
            </a:pPr>
            <a:r>
              <a:rPr lang="en-US" sz="2000" cap="small" dirty="0" smtClean="0"/>
              <a:t>mission</a:t>
            </a:r>
            <a:r>
              <a:rPr lang="en-US" sz="2400" dirty="0" smtClean="0"/>
              <a:t>: Scale effective use of OER and personalized learning</a:t>
            </a:r>
          </a:p>
          <a:p>
            <a:pPr lvl="1">
              <a:spcAft>
                <a:spcPts val="300"/>
              </a:spcAft>
            </a:pPr>
            <a:r>
              <a:rPr lang="en-US" dirty="0" smtClean="0"/>
              <a:t>Improve access and quality</a:t>
            </a:r>
          </a:p>
          <a:p>
            <a:pPr lvl="1">
              <a:spcAft>
                <a:spcPts val="300"/>
              </a:spcAft>
            </a:pPr>
            <a:r>
              <a:rPr lang="en-US" dirty="0" smtClean="0"/>
              <a:t>Impact disadvantaged learners</a:t>
            </a:r>
          </a:p>
          <a:p>
            <a:pPr lvl="1">
              <a:spcAft>
                <a:spcPts val="300"/>
              </a:spcAft>
            </a:pPr>
            <a:r>
              <a:rPr lang="en-US" dirty="0" smtClean="0"/>
              <a:t>Create next generation OER</a:t>
            </a:r>
          </a:p>
          <a:p>
            <a:pPr marL="0" indent="0">
              <a:spcAft>
                <a:spcPts val="300"/>
              </a:spcAft>
              <a:buNone/>
            </a:pPr>
            <a:r>
              <a:rPr lang="en-US" sz="2000" cap="small" dirty="0" smtClean="0"/>
              <a:t>approach</a:t>
            </a:r>
            <a:r>
              <a:rPr lang="en-US" sz="2400" dirty="0" smtClean="0"/>
              <a:t>: Model Openness</a:t>
            </a:r>
          </a:p>
          <a:p>
            <a:pPr lvl="1">
              <a:spcAft>
                <a:spcPts val="300"/>
              </a:spcAft>
            </a:pPr>
            <a:r>
              <a:rPr lang="en-US" dirty="0" smtClean="0"/>
              <a:t>Respect and built community</a:t>
            </a:r>
          </a:p>
          <a:p>
            <a:pPr lvl="1">
              <a:spcAft>
                <a:spcPts val="300"/>
              </a:spcAft>
            </a:pPr>
            <a:r>
              <a:rPr lang="en-US" dirty="0" smtClean="0"/>
              <a:t>Continuous improvement</a:t>
            </a:r>
          </a:p>
          <a:p>
            <a:pPr lvl="1">
              <a:spcAft>
                <a:spcPts val="300"/>
              </a:spcAft>
            </a:pPr>
            <a:r>
              <a:rPr lang="en-US" dirty="0" smtClean="0"/>
              <a:t>Openly license and share (CC-BY)</a:t>
            </a:r>
            <a:endParaRPr lang="en-US" dirty="0"/>
          </a:p>
        </p:txBody>
      </p:sp>
      <p:sp>
        <p:nvSpPr>
          <p:cNvPr id="8" name="Rectangle 7"/>
          <p:cNvSpPr/>
          <p:nvPr/>
        </p:nvSpPr>
        <p:spPr>
          <a:xfrm>
            <a:off x="5575300" y="2616200"/>
            <a:ext cx="3568700" cy="33147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727700" y="3232534"/>
            <a:ext cx="3276600" cy="2554545"/>
          </a:xfrm>
          <a:prstGeom prst="rect">
            <a:avLst/>
          </a:prstGeom>
          <a:noFill/>
        </p:spPr>
        <p:txBody>
          <a:bodyPr wrap="square" rtlCol="0">
            <a:spAutoFit/>
          </a:bodyPr>
          <a:lstStyle/>
          <a:p>
            <a:pPr>
              <a:spcAft>
                <a:spcPts val="1200"/>
              </a:spcAft>
            </a:pPr>
            <a:r>
              <a:rPr lang="en-US" sz="2000" dirty="0" smtClean="0">
                <a:solidFill>
                  <a:schemeClr val="bg1"/>
                </a:solidFill>
                <a:cs typeface="Arial"/>
              </a:rPr>
              <a:t>Formed in 2012</a:t>
            </a:r>
          </a:p>
          <a:p>
            <a:pPr>
              <a:spcAft>
                <a:spcPts val="1200"/>
              </a:spcAft>
            </a:pPr>
            <a:r>
              <a:rPr lang="en-US" sz="2000" dirty="0" smtClean="0">
                <a:solidFill>
                  <a:schemeClr val="bg1"/>
                </a:solidFill>
                <a:cs typeface="Arial"/>
              </a:rPr>
              <a:t>Based in Portland, OR</a:t>
            </a:r>
          </a:p>
          <a:p>
            <a:pPr>
              <a:spcAft>
                <a:spcPts val="1200"/>
              </a:spcAft>
            </a:pPr>
            <a:r>
              <a:rPr lang="en-US" sz="2000" dirty="0" smtClean="0">
                <a:solidFill>
                  <a:schemeClr val="bg1"/>
                </a:solidFill>
                <a:cs typeface="Arial"/>
              </a:rPr>
              <a:t>80+ institutional clients</a:t>
            </a:r>
          </a:p>
          <a:p>
            <a:pPr>
              <a:spcAft>
                <a:spcPts val="1200"/>
              </a:spcAft>
            </a:pPr>
            <a:r>
              <a:rPr lang="en-US" sz="2000" dirty="0" smtClean="0">
                <a:solidFill>
                  <a:schemeClr val="bg1"/>
                </a:solidFill>
                <a:cs typeface="Arial"/>
              </a:rPr>
              <a:t>27 team members</a:t>
            </a:r>
          </a:p>
          <a:p>
            <a:pPr>
              <a:spcAft>
                <a:spcPts val="1200"/>
              </a:spcAft>
            </a:pPr>
            <a:r>
              <a:rPr lang="en-US" sz="2000" dirty="0" smtClean="0">
                <a:solidFill>
                  <a:schemeClr val="bg1"/>
                </a:solidFill>
                <a:cs typeface="Arial"/>
              </a:rPr>
              <a:t>Support from Hewlett, Gates &amp; </a:t>
            </a:r>
            <a:r>
              <a:rPr lang="en-US" sz="2000" dirty="0" err="1" smtClean="0">
                <a:solidFill>
                  <a:schemeClr val="bg1"/>
                </a:solidFill>
                <a:cs typeface="Arial"/>
              </a:rPr>
              <a:t>Shuttleworth</a:t>
            </a:r>
            <a:r>
              <a:rPr lang="en-US" sz="2000" dirty="0" smtClean="0">
                <a:solidFill>
                  <a:schemeClr val="bg1"/>
                </a:solidFill>
                <a:cs typeface="Arial"/>
              </a:rPr>
              <a:t> Foundations</a:t>
            </a:r>
            <a:endParaRPr lang="en-US" sz="2000" dirty="0">
              <a:solidFill>
                <a:schemeClr val="bg1"/>
              </a:solidFill>
              <a:cs typeface="Arial"/>
            </a:endParaRPr>
          </a:p>
        </p:txBody>
      </p:sp>
      <p:sp>
        <p:nvSpPr>
          <p:cNvPr id="10" name="TextBox 9"/>
          <p:cNvSpPr txBox="1"/>
          <p:nvPr/>
        </p:nvSpPr>
        <p:spPr>
          <a:xfrm>
            <a:off x="5880100" y="2673734"/>
            <a:ext cx="2932383" cy="461665"/>
          </a:xfrm>
          <a:prstGeom prst="rect">
            <a:avLst/>
          </a:prstGeom>
          <a:noFill/>
        </p:spPr>
        <p:txBody>
          <a:bodyPr wrap="square" rtlCol="0">
            <a:spAutoFit/>
          </a:bodyPr>
          <a:lstStyle/>
          <a:p>
            <a:pPr algn="ctr">
              <a:spcAft>
                <a:spcPts val="1200"/>
              </a:spcAft>
            </a:pPr>
            <a:r>
              <a:rPr lang="en-US" sz="2400" dirty="0" smtClean="0">
                <a:solidFill>
                  <a:schemeClr val="bg1"/>
                </a:solidFill>
                <a:cs typeface="Arial"/>
              </a:rPr>
              <a:t>Facts</a:t>
            </a:r>
            <a:endParaRPr lang="en-US" sz="2400" dirty="0">
              <a:solidFill>
                <a:schemeClr val="bg1"/>
              </a:solidFill>
              <a:cs typeface="Arial"/>
            </a:endParaRPr>
          </a:p>
        </p:txBody>
      </p:sp>
    </p:spTree>
    <p:extLst>
      <p:ext uri="{BB962C8B-B14F-4D97-AF65-F5344CB8AC3E}">
        <p14:creationId xmlns:p14="http://schemas.microsoft.com/office/powerpoint/2010/main" val="26594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3" y="5940778"/>
            <a:ext cx="1157111" cy="762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342447" y="1552221"/>
            <a:ext cx="4205110" cy="4205112"/>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Chart 9"/>
          <p:cNvGraphicFramePr/>
          <p:nvPr>
            <p:extLst/>
          </p:nvPr>
        </p:nvGraphicFramePr>
        <p:xfrm>
          <a:off x="776111" y="1744135"/>
          <a:ext cx="7384351" cy="39454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72718" y="430934"/>
            <a:ext cx="8030308" cy="460239"/>
          </a:xfrm>
        </p:spPr>
        <p:txBody>
          <a:bodyPr/>
          <a:lstStyle/>
          <a:p>
            <a:r>
              <a:rPr lang="en-US" dirty="0"/>
              <a:t>Benefits of working with Lumen Learning</a:t>
            </a:r>
          </a:p>
        </p:txBody>
      </p:sp>
      <p:sp>
        <p:nvSpPr>
          <p:cNvPr id="6" name="TextBox 5"/>
          <p:cNvSpPr txBox="1"/>
          <p:nvPr/>
        </p:nvSpPr>
        <p:spPr>
          <a:xfrm>
            <a:off x="4818349" y="2822222"/>
            <a:ext cx="1146468" cy="773289"/>
          </a:xfrm>
          <a:prstGeom prst="rect">
            <a:avLst/>
          </a:prstGeom>
          <a:noFill/>
        </p:spPr>
        <p:txBody>
          <a:bodyPr wrap="none" lIns="34290" tIns="17145" rIns="34290" bIns="17145" rtlCol="0">
            <a:spAutoFit/>
          </a:bodyPr>
          <a:lstStyle/>
          <a:p>
            <a:pPr algn="ctr"/>
            <a:r>
              <a:rPr lang="en-US" sz="2400" b="1" dirty="0" smtClean="0">
                <a:solidFill>
                  <a:schemeClr val="bg1"/>
                </a:solidFill>
                <a:latin typeface="+mj-lt"/>
                <a:ea typeface="Open Sans" panose="020B0606030504020204" pitchFamily="34" charset="0"/>
                <a:cs typeface="Trebuchet MS"/>
              </a:rPr>
              <a:t>Learning </a:t>
            </a:r>
          </a:p>
          <a:p>
            <a:pPr algn="ctr"/>
            <a:r>
              <a:rPr lang="en-US" sz="2400" b="1" dirty="0" smtClean="0">
                <a:solidFill>
                  <a:schemeClr val="bg1"/>
                </a:solidFill>
                <a:latin typeface="+mj-lt"/>
                <a:ea typeface="Open Sans" panose="020B0606030504020204" pitchFamily="34" charset="0"/>
                <a:cs typeface="Trebuchet MS"/>
              </a:rPr>
              <a:t>Design</a:t>
            </a:r>
            <a:endParaRPr lang="en-US" sz="2400" b="1" dirty="0">
              <a:solidFill>
                <a:schemeClr val="bg1"/>
              </a:solidFill>
              <a:latin typeface="+mj-lt"/>
              <a:ea typeface="Open Sans" panose="020B0606030504020204" pitchFamily="34" charset="0"/>
              <a:cs typeface="Trebuchet MS"/>
            </a:endParaRPr>
          </a:p>
        </p:txBody>
      </p:sp>
      <p:sp>
        <p:nvSpPr>
          <p:cNvPr id="8" name="TextBox 7"/>
          <p:cNvSpPr txBox="1"/>
          <p:nvPr/>
        </p:nvSpPr>
        <p:spPr>
          <a:xfrm>
            <a:off x="3357005" y="4230511"/>
            <a:ext cx="1467068" cy="403957"/>
          </a:xfrm>
          <a:prstGeom prst="rect">
            <a:avLst/>
          </a:prstGeom>
          <a:noFill/>
        </p:spPr>
        <p:txBody>
          <a:bodyPr wrap="none" lIns="34290" tIns="17145" rIns="34290" bIns="17145" rtlCol="0">
            <a:spAutoFit/>
          </a:bodyPr>
          <a:lstStyle/>
          <a:p>
            <a:pPr algn="ctr"/>
            <a:r>
              <a:rPr lang="en-US" sz="2400" b="1" dirty="0" smtClean="0">
                <a:solidFill>
                  <a:schemeClr val="bg1"/>
                </a:solidFill>
                <a:latin typeface="+mj-lt"/>
                <a:ea typeface="Open Sans" panose="020B0606030504020204" pitchFamily="34" charset="0"/>
                <a:cs typeface="Trebuchet MS"/>
              </a:rPr>
              <a:t>Technology</a:t>
            </a:r>
            <a:endParaRPr lang="en-US" sz="2400" b="1" dirty="0">
              <a:solidFill>
                <a:schemeClr val="bg1"/>
              </a:solidFill>
              <a:latin typeface="+mj-lt"/>
              <a:ea typeface="Open Sans" panose="020B0606030504020204" pitchFamily="34" charset="0"/>
              <a:cs typeface="Trebuchet MS"/>
            </a:endParaRPr>
          </a:p>
        </p:txBody>
      </p:sp>
      <p:sp>
        <p:nvSpPr>
          <p:cNvPr id="9" name="TextBox 8"/>
          <p:cNvSpPr txBox="1"/>
          <p:nvPr/>
        </p:nvSpPr>
        <p:spPr>
          <a:xfrm>
            <a:off x="3035805" y="2760134"/>
            <a:ext cx="1059605" cy="403957"/>
          </a:xfrm>
          <a:prstGeom prst="rect">
            <a:avLst/>
          </a:prstGeom>
          <a:noFill/>
        </p:spPr>
        <p:txBody>
          <a:bodyPr wrap="none" lIns="34290" tIns="17145" rIns="34290" bIns="17145" rtlCol="0">
            <a:spAutoFit/>
          </a:bodyPr>
          <a:lstStyle/>
          <a:p>
            <a:pPr algn="ctr"/>
            <a:r>
              <a:rPr lang="en-US" sz="2400" b="1" dirty="0" smtClean="0">
                <a:solidFill>
                  <a:schemeClr val="bg1"/>
                </a:solidFill>
                <a:latin typeface="+mj-lt"/>
                <a:ea typeface="Open Sans" panose="020B0606030504020204" pitchFamily="34" charset="0"/>
                <a:cs typeface="Trebuchet MS"/>
              </a:rPr>
              <a:t>Content</a:t>
            </a:r>
            <a:endParaRPr lang="en-US" sz="2400" b="1" dirty="0">
              <a:solidFill>
                <a:schemeClr val="bg1"/>
              </a:solidFill>
              <a:latin typeface="+mj-lt"/>
              <a:ea typeface="Open Sans" panose="020B0606030504020204" pitchFamily="34" charset="0"/>
              <a:cs typeface="Trebuchet MS"/>
            </a:endParaRPr>
          </a:p>
        </p:txBody>
      </p:sp>
      <p:sp>
        <p:nvSpPr>
          <p:cNvPr id="12" name="TextBox 11"/>
          <p:cNvSpPr txBox="1"/>
          <p:nvPr/>
        </p:nvSpPr>
        <p:spPr>
          <a:xfrm>
            <a:off x="3937000" y="5334000"/>
            <a:ext cx="1055998" cy="403957"/>
          </a:xfrm>
          <a:prstGeom prst="rect">
            <a:avLst/>
          </a:prstGeom>
          <a:noFill/>
        </p:spPr>
        <p:txBody>
          <a:bodyPr wrap="none" lIns="34290" tIns="17145" rIns="34290" bIns="17145" rtlCol="0">
            <a:spAutoFit/>
          </a:bodyPr>
          <a:lstStyle/>
          <a:p>
            <a:r>
              <a:rPr lang="en-US" sz="2400" dirty="0" smtClean="0">
                <a:solidFill>
                  <a:srgbClr val="FFFFFF"/>
                </a:solidFill>
                <a:latin typeface="+mj-lt"/>
                <a:ea typeface="Open Sans" panose="020B0606030504020204" pitchFamily="34" charset="0"/>
                <a:cs typeface="Trebuchet MS"/>
              </a:rPr>
              <a:t>Support</a:t>
            </a:r>
            <a:endParaRPr lang="en-US" sz="2400" dirty="0">
              <a:solidFill>
                <a:srgbClr val="FFFFFF"/>
              </a:solidFill>
              <a:latin typeface="+mj-lt"/>
              <a:ea typeface="Open Sans" panose="020B0606030504020204" pitchFamily="34" charset="0"/>
              <a:cs typeface="Trebuchet MS"/>
            </a:endParaRPr>
          </a:p>
        </p:txBody>
      </p:sp>
      <p:sp>
        <p:nvSpPr>
          <p:cNvPr id="3" name="TextBox 2"/>
          <p:cNvSpPr txBox="1"/>
          <p:nvPr/>
        </p:nvSpPr>
        <p:spPr>
          <a:xfrm>
            <a:off x="127000" y="1398397"/>
            <a:ext cx="3287889" cy="1019510"/>
          </a:xfrm>
          <a:prstGeom prst="rect">
            <a:avLst/>
          </a:prstGeom>
          <a:noFill/>
        </p:spPr>
        <p:txBody>
          <a:bodyPr wrap="square" lIns="34290" tIns="17145" rIns="34290" bIns="17145" rtlCol="0">
            <a:spAutoFit/>
          </a:bodyPr>
          <a:lstStyle/>
          <a:p>
            <a:pPr>
              <a:spcAft>
                <a:spcPts val="600"/>
              </a:spcAft>
            </a:pPr>
            <a:r>
              <a:rPr lang="en-US" sz="1800" dirty="0" smtClean="0">
                <a:latin typeface="+mj-lt"/>
                <a:ea typeface="Open Sans" panose="020B0606030504020204" pitchFamily="34" charset="0"/>
                <a:cs typeface="Trebuchet MS"/>
              </a:rPr>
              <a:t>Curated, updated content</a:t>
            </a:r>
          </a:p>
          <a:p>
            <a:pPr>
              <a:spcAft>
                <a:spcPts val="600"/>
              </a:spcAft>
            </a:pPr>
            <a:r>
              <a:rPr lang="en-US" sz="1800" dirty="0" smtClean="0">
                <a:latin typeface="+mj-lt"/>
                <a:ea typeface="Open Sans" panose="020B0606030504020204" pitchFamily="34" charset="0"/>
                <a:cs typeface="Trebuchet MS"/>
              </a:rPr>
              <a:t>License clearance &amp; attribution</a:t>
            </a:r>
          </a:p>
          <a:p>
            <a:pPr>
              <a:spcAft>
                <a:spcPts val="600"/>
              </a:spcAft>
            </a:pPr>
            <a:r>
              <a:rPr lang="en-US" sz="1800" dirty="0" smtClean="0">
                <a:latin typeface="+mj-lt"/>
                <a:ea typeface="Open Sans" panose="020B0606030504020204" pitchFamily="34" charset="0"/>
                <a:cs typeface="Trebuchet MS"/>
              </a:rPr>
              <a:t>Ancillaries</a:t>
            </a:r>
            <a:endParaRPr lang="en-US" sz="1800" dirty="0">
              <a:latin typeface="+mj-lt"/>
              <a:ea typeface="Open Sans" panose="020B0606030504020204" pitchFamily="34" charset="0"/>
              <a:cs typeface="Trebuchet MS"/>
            </a:endParaRPr>
          </a:p>
        </p:txBody>
      </p:sp>
      <p:sp>
        <p:nvSpPr>
          <p:cNvPr id="11" name="TextBox 10"/>
          <p:cNvSpPr txBox="1"/>
          <p:nvPr/>
        </p:nvSpPr>
        <p:spPr>
          <a:xfrm>
            <a:off x="6284757" y="1035083"/>
            <a:ext cx="2730672" cy="1296509"/>
          </a:xfrm>
          <a:prstGeom prst="rect">
            <a:avLst/>
          </a:prstGeom>
          <a:noFill/>
        </p:spPr>
        <p:txBody>
          <a:bodyPr wrap="square" lIns="34290" tIns="17145" rIns="34290" bIns="17145" rtlCol="0">
            <a:spAutoFit/>
          </a:bodyPr>
          <a:lstStyle/>
          <a:p>
            <a:pPr>
              <a:spcAft>
                <a:spcPts val="600"/>
              </a:spcAft>
            </a:pPr>
            <a:r>
              <a:rPr lang="en-US" sz="1800" dirty="0" smtClean="0">
                <a:latin typeface="+mj-lt"/>
                <a:ea typeface="Open Sans" panose="020B0606030504020204" pitchFamily="34" charset="0"/>
                <a:cs typeface="Trebuchet MS"/>
              </a:rPr>
              <a:t>Alignment with outcomes</a:t>
            </a:r>
          </a:p>
          <a:p>
            <a:pPr>
              <a:spcAft>
                <a:spcPts val="600"/>
              </a:spcAft>
            </a:pPr>
            <a:r>
              <a:rPr lang="en-US" sz="1800" dirty="0" smtClean="0">
                <a:latin typeface="+mj-lt"/>
                <a:ea typeface="Open Sans" panose="020B0606030504020204" pitchFamily="34" charset="0"/>
                <a:cs typeface="Trebuchet MS"/>
              </a:rPr>
              <a:t>Data-driven continuous improvement</a:t>
            </a:r>
          </a:p>
          <a:p>
            <a:pPr>
              <a:spcAft>
                <a:spcPts val="600"/>
              </a:spcAft>
            </a:pPr>
            <a:r>
              <a:rPr lang="en-US" sz="1800" dirty="0" smtClean="0">
                <a:latin typeface="+mj-lt"/>
                <a:ea typeface="Open Sans" panose="020B0606030504020204" pitchFamily="34" charset="0"/>
                <a:cs typeface="Trebuchet MS"/>
              </a:rPr>
              <a:t>Faculty-student connection</a:t>
            </a:r>
          </a:p>
        </p:txBody>
      </p:sp>
      <p:sp>
        <p:nvSpPr>
          <p:cNvPr id="13" name="TextBox 12"/>
          <p:cNvSpPr txBox="1"/>
          <p:nvPr/>
        </p:nvSpPr>
        <p:spPr>
          <a:xfrm>
            <a:off x="127000" y="5022856"/>
            <a:ext cx="4374444" cy="1727396"/>
          </a:xfrm>
          <a:prstGeom prst="rect">
            <a:avLst/>
          </a:prstGeom>
          <a:noFill/>
        </p:spPr>
        <p:txBody>
          <a:bodyPr wrap="square" lIns="34290" tIns="17145" rIns="34290" bIns="17145" rtlCol="0">
            <a:spAutoFit/>
          </a:bodyPr>
          <a:lstStyle/>
          <a:p>
            <a:pPr>
              <a:spcAft>
                <a:spcPts val="600"/>
              </a:spcAft>
            </a:pPr>
            <a:r>
              <a:rPr lang="en-US" sz="1800" dirty="0" smtClean="0">
                <a:latin typeface="+mj-lt"/>
                <a:ea typeface="Open Sans" panose="020B0606030504020204" pitchFamily="34" charset="0"/>
                <a:cs typeface="Trebuchet MS"/>
              </a:rPr>
              <a:t>LMS integration</a:t>
            </a:r>
          </a:p>
          <a:p>
            <a:pPr>
              <a:spcAft>
                <a:spcPts val="600"/>
              </a:spcAft>
            </a:pPr>
            <a:r>
              <a:rPr lang="en-US" sz="1800" dirty="0" smtClean="0">
                <a:latin typeface="+mj-lt"/>
                <a:ea typeface="Open Sans" panose="020B0606030504020204" pitchFamily="34" charset="0"/>
                <a:cs typeface="Trebuchet MS"/>
              </a:rPr>
              <a:t>Editing tools (5R’s)</a:t>
            </a:r>
          </a:p>
          <a:p>
            <a:pPr>
              <a:spcAft>
                <a:spcPts val="600"/>
              </a:spcAft>
            </a:pPr>
            <a:r>
              <a:rPr lang="en-US" sz="1800" dirty="0" smtClean="0">
                <a:latin typeface="+mj-lt"/>
                <a:ea typeface="Open Sans" panose="020B0606030504020204" pitchFamily="34" charset="0"/>
                <a:cs typeface="Trebuchet MS"/>
              </a:rPr>
              <a:t>Export to PDF and EPUB</a:t>
            </a:r>
          </a:p>
          <a:p>
            <a:pPr>
              <a:spcAft>
                <a:spcPts val="600"/>
              </a:spcAft>
            </a:pPr>
            <a:r>
              <a:rPr lang="en-US" sz="1800" dirty="0" smtClean="0">
                <a:latin typeface="+mj-lt"/>
                <a:ea typeface="Open Sans" panose="020B0606030504020204" pitchFamily="34" charset="0"/>
                <a:cs typeface="Trebuchet MS"/>
              </a:rPr>
              <a:t>Personalized learning  capabilities</a:t>
            </a:r>
          </a:p>
          <a:p>
            <a:pPr>
              <a:spcAft>
                <a:spcPts val="600"/>
              </a:spcAft>
            </a:pPr>
            <a:r>
              <a:rPr lang="en-US" sz="1800" dirty="0" smtClean="0">
                <a:latin typeface="+mj-lt"/>
                <a:ea typeface="Open Sans" panose="020B0606030504020204" pitchFamily="34" charset="0"/>
                <a:cs typeface="Trebuchet MS"/>
              </a:rPr>
              <a:t>Faculty dashboard with recommendations</a:t>
            </a:r>
          </a:p>
        </p:txBody>
      </p:sp>
    </p:spTree>
    <p:extLst>
      <p:ext uri="{BB962C8B-B14F-4D97-AF65-F5344CB8AC3E}">
        <p14:creationId xmlns:p14="http://schemas.microsoft.com/office/powerpoint/2010/main" val="387429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Candela</a:t>
            </a:r>
            <a:r>
              <a:rPr lang="en-US" dirty="0"/>
              <a:t> </a:t>
            </a:r>
            <a:r>
              <a:rPr lang="en-US" dirty="0" smtClean="0"/>
              <a:t>Courses</a:t>
            </a:r>
            <a:endParaRPr lang="en-US" dirty="0"/>
          </a:p>
        </p:txBody>
      </p:sp>
      <p:pic>
        <p:nvPicPr>
          <p:cNvPr id="8" name="Shape 323"/>
          <p:cNvPicPr preferRelativeResize="0"/>
          <p:nvPr/>
        </p:nvPicPr>
        <p:blipFill rotWithShape="1">
          <a:blip r:embed="rId3">
            <a:alphaModFix/>
          </a:blip>
          <a:srcRect l="13388" t="3910" r="10583"/>
          <a:stretch/>
        </p:blipFill>
        <p:spPr>
          <a:xfrm>
            <a:off x="309780" y="1557730"/>
            <a:ext cx="3150599" cy="2975199"/>
          </a:xfrm>
          <a:prstGeom prst="rect">
            <a:avLst/>
          </a:prstGeom>
          <a:noFill/>
          <a:ln>
            <a:noFill/>
          </a:ln>
        </p:spPr>
      </p:pic>
      <p:pic>
        <p:nvPicPr>
          <p:cNvPr id="9" name="Shape 324"/>
          <p:cNvPicPr preferRelativeResize="0"/>
          <p:nvPr/>
        </p:nvPicPr>
        <p:blipFill rotWithShape="1">
          <a:blip r:embed="rId4">
            <a:alphaModFix/>
          </a:blip>
          <a:srcRect l="13850" r="13669"/>
          <a:stretch/>
        </p:blipFill>
        <p:spPr>
          <a:xfrm>
            <a:off x="1499400" y="3297827"/>
            <a:ext cx="2676000" cy="2767199"/>
          </a:xfrm>
          <a:prstGeom prst="rect">
            <a:avLst/>
          </a:prstGeom>
          <a:noFill/>
          <a:ln>
            <a:noFill/>
          </a:ln>
        </p:spPr>
      </p:pic>
      <p:sp>
        <p:nvSpPr>
          <p:cNvPr id="10" name="Shape 322"/>
          <p:cNvSpPr txBox="1"/>
          <p:nvPr/>
        </p:nvSpPr>
        <p:spPr>
          <a:xfrm>
            <a:off x="4411124" y="1667933"/>
            <a:ext cx="4593176" cy="3435323"/>
          </a:xfrm>
          <a:prstGeom prst="rect">
            <a:avLst/>
          </a:prstGeom>
          <a:noFill/>
          <a:ln>
            <a:noFill/>
          </a:ln>
        </p:spPr>
        <p:txBody>
          <a:bodyPr lIns="91425" tIns="45700" rIns="91425" bIns="45700" anchor="t" anchorCtr="0">
            <a:noAutofit/>
          </a:bodyPr>
          <a:lstStyle/>
          <a:p>
            <a:pPr>
              <a:lnSpc>
                <a:spcPct val="120000"/>
              </a:lnSpc>
              <a:buSzPct val="25000"/>
            </a:pPr>
            <a:r>
              <a:rPr lang="en-US" sz="2200" dirty="0" smtClean="0"/>
              <a:t>A great starting point for adopting, adapting and collaborating</a:t>
            </a:r>
            <a:endParaRPr lang="en-US" sz="2200" dirty="0" smtClean="0">
              <a:latin typeface="Trebuchet MS"/>
              <a:ea typeface="Calibri"/>
              <a:cs typeface="Trebuchet MS"/>
              <a:sym typeface="Calibri"/>
            </a:endParaRPr>
          </a:p>
          <a:p>
            <a:pPr lvl="0" rtl="0">
              <a:lnSpc>
                <a:spcPct val="120000"/>
              </a:lnSpc>
              <a:spcBef>
                <a:spcPts val="0"/>
              </a:spcBef>
              <a:buSzPct val="25000"/>
              <a:buNone/>
            </a:pPr>
            <a:endParaRPr lang="en-US" sz="1200" dirty="0" smtClean="0">
              <a:latin typeface="Trebuchet MS"/>
              <a:ea typeface="Calibri"/>
              <a:cs typeface="Trebuchet MS"/>
              <a:sym typeface="Calibri"/>
            </a:endParaRPr>
          </a:p>
          <a:p>
            <a:pPr lvl="1">
              <a:lnSpc>
                <a:spcPct val="120000"/>
              </a:lnSpc>
              <a:buSzPct val="25000"/>
            </a:pPr>
            <a:r>
              <a:rPr lang="en-US" sz="1600" dirty="0" smtClean="0">
                <a:latin typeface="Trebuchet MS"/>
                <a:ea typeface="Calibri"/>
                <a:cs typeface="Trebuchet MS"/>
                <a:sym typeface="Calibri"/>
              </a:rPr>
              <a:t>Complete customization (5R’s)</a:t>
            </a:r>
          </a:p>
          <a:p>
            <a:pPr lvl="1">
              <a:lnSpc>
                <a:spcPct val="120000"/>
              </a:lnSpc>
              <a:buClr>
                <a:schemeClr val="dk1"/>
              </a:buClr>
              <a:buSzPct val="25000"/>
              <a:buFont typeface="Arial"/>
              <a:buNone/>
            </a:pPr>
            <a:r>
              <a:rPr lang="en-US" sz="1600" dirty="0" smtClean="0">
                <a:latin typeface="Trebuchet MS"/>
                <a:ea typeface="Calibri"/>
                <a:cs typeface="Trebuchet MS"/>
                <a:sym typeface="Calibri"/>
              </a:rPr>
              <a:t>Curated (best prior work of peers)</a:t>
            </a:r>
          </a:p>
          <a:p>
            <a:pPr lvl="1">
              <a:lnSpc>
                <a:spcPct val="120000"/>
              </a:lnSpc>
              <a:buSzPct val="25000"/>
            </a:pPr>
            <a:r>
              <a:rPr lang="en-US" sz="1600" dirty="0" smtClean="0">
                <a:latin typeface="Trebuchet MS"/>
                <a:ea typeface="Calibri"/>
                <a:cs typeface="Trebuchet MS"/>
                <a:sym typeface="Calibri"/>
              </a:rPr>
              <a:t>Quiz question banks and sample assessments</a:t>
            </a:r>
          </a:p>
          <a:p>
            <a:pPr lvl="1">
              <a:lnSpc>
                <a:spcPct val="120000"/>
              </a:lnSpc>
              <a:buSzPct val="25000"/>
            </a:pPr>
            <a:r>
              <a:rPr lang="en-US" sz="1600" dirty="0" smtClean="0">
                <a:latin typeface="Trebuchet MS"/>
                <a:ea typeface="Calibri"/>
                <a:cs typeface="Trebuchet MS"/>
                <a:sym typeface="Calibri"/>
              </a:rPr>
              <a:t>Seamless LMS delivery</a:t>
            </a:r>
          </a:p>
          <a:p>
            <a:pPr lvl="1">
              <a:lnSpc>
                <a:spcPct val="120000"/>
              </a:lnSpc>
              <a:buClr>
                <a:schemeClr val="dk1"/>
              </a:buClr>
              <a:buSzPct val="25000"/>
              <a:buFont typeface="Calibri"/>
              <a:buNone/>
            </a:pPr>
            <a:r>
              <a:rPr lang="en-US" sz="1600" dirty="0" smtClean="0">
                <a:latin typeface="Trebuchet MS"/>
                <a:ea typeface="Calibri"/>
                <a:cs typeface="Trebuchet MS"/>
                <a:sym typeface="Calibri"/>
              </a:rPr>
              <a:t>Faculty and tech support</a:t>
            </a:r>
          </a:p>
          <a:p>
            <a:pPr lvl="0" rtl="0">
              <a:lnSpc>
                <a:spcPct val="120000"/>
              </a:lnSpc>
              <a:spcBef>
                <a:spcPts val="0"/>
              </a:spcBef>
              <a:buNone/>
            </a:pPr>
            <a:endParaRPr lang="en-US" sz="1200" dirty="0" smtClean="0">
              <a:latin typeface="Trebuchet MS"/>
              <a:ea typeface="Calibri"/>
              <a:cs typeface="Trebuchet MS"/>
              <a:sym typeface="Calibri"/>
            </a:endParaRPr>
          </a:p>
          <a:p>
            <a:pPr lvl="0" rtl="0">
              <a:lnSpc>
                <a:spcPct val="120000"/>
              </a:lnSpc>
              <a:spcBef>
                <a:spcPts val="0"/>
              </a:spcBef>
              <a:buClr>
                <a:schemeClr val="dk1"/>
              </a:buClr>
              <a:buSzPct val="25000"/>
              <a:buFont typeface="Calibri"/>
              <a:buNone/>
            </a:pPr>
            <a:r>
              <a:rPr lang="en-US" sz="1800" dirty="0" smtClean="0">
                <a:latin typeface="Trebuchet MS"/>
                <a:ea typeface="Calibri"/>
                <a:cs typeface="Trebuchet MS"/>
                <a:sym typeface="Calibri"/>
              </a:rPr>
              <a:t>65+ high-enrollment college subjects</a:t>
            </a:r>
          </a:p>
          <a:p>
            <a:pPr marL="0" marR="0" lvl="0" indent="0" rtl="0">
              <a:lnSpc>
                <a:spcPct val="120000"/>
              </a:lnSpc>
              <a:spcBef>
                <a:spcPts val="0"/>
              </a:spcBef>
              <a:buNone/>
            </a:pPr>
            <a:endParaRPr lang="en-US" sz="1800" dirty="0">
              <a:latin typeface="Trebuchet MS"/>
              <a:ea typeface="Calibri"/>
              <a:cs typeface="Trebuchet MS"/>
              <a:sym typeface="Calibri"/>
            </a:endParaRPr>
          </a:p>
        </p:txBody>
      </p:sp>
    </p:spTree>
    <p:extLst>
      <p:ext uri="{BB962C8B-B14F-4D97-AF65-F5344CB8AC3E}">
        <p14:creationId xmlns:p14="http://schemas.microsoft.com/office/powerpoint/2010/main" val="193184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Waymaker</a:t>
            </a:r>
            <a:r>
              <a:rPr lang="en-US" dirty="0" smtClean="0"/>
              <a:t> Courses</a:t>
            </a:r>
            <a:endParaRPr lang="en-US" dirty="0"/>
          </a:p>
        </p:txBody>
      </p:sp>
      <p:sp>
        <p:nvSpPr>
          <p:cNvPr id="10" name="Shape 322"/>
          <p:cNvSpPr txBox="1"/>
          <p:nvPr/>
        </p:nvSpPr>
        <p:spPr>
          <a:xfrm>
            <a:off x="584200" y="1778001"/>
            <a:ext cx="4102100" cy="3435323"/>
          </a:xfrm>
          <a:prstGeom prst="rect">
            <a:avLst/>
          </a:prstGeom>
          <a:noFill/>
          <a:ln>
            <a:noFill/>
          </a:ln>
        </p:spPr>
        <p:txBody>
          <a:bodyPr lIns="91425" tIns="45700" rIns="91425" bIns="45700" anchor="t" anchorCtr="0">
            <a:noAutofit/>
          </a:bodyPr>
          <a:lstStyle/>
          <a:p>
            <a:pPr lvl="0">
              <a:lnSpc>
                <a:spcPct val="120000"/>
              </a:lnSpc>
              <a:buClr>
                <a:schemeClr val="dk1"/>
              </a:buClr>
              <a:buSzPct val="25000"/>
            </a:pPr>
            <a:r>
              <a:rPr lang="en-US" sz="2400" dirty="0" smtClean="0">
                <a:ea typeface="Calibri"/>
                <a:cs typeface="Calibri"/>
                <a:sym typeface="Calibri"/>
              </a:rPr>
              <a:t>OER courses with a personalized learning approach</a:t>
            </a:r>
          </a:p>
          <a:p>
            <a:pPr lvl="1">
              <a:lnSpc>
                <a:spcPct val="120000"/>
              </a:lnSpc>
              <a:buClr>
                <a:schemeClr val="dk1"/>
              </a:buClr>
              <a:buSzPct val="25000"/>
              <a:buFont typeface="Arial"/>
              <a:buNone/>
            </a:pPr>
            <a:r>
              <a:rPr lang="en-US" sz="1800" dirty="0" smtClean="0">
                <a:solidFill>
                  <a:schemeClr val="dk1"/>
                </a:solidFill>
                <a:ea typeface="Calibri"/>
                <a:cs typeface="Calibri"/>
                <a:sym typeface="Calibri"/>
              </a:rPr>
              <a:t>all features of Candela courses plus:</a:t>
            </a:r>
          </a:p>
          <a:p>
            <a:pPr lvl="1">
              <a:lnSpc>
                <a:spcPct val="120000"/>
              </a:lnSpc>
              <a:buClr>
                <a:schemeClr val="dk1"/>
              </a:buClr>
              <a:buSzPct val="25000"/>
              <a:buFont typeface="Arial"/>
              <a:buNone/>
            </a:pPr>
            <a:r>
              <a:rPr lang="en-US" sz="1800" dirty="0" smtClean="0">
                <a:solidFill>
                  <a:schemeClr val="dk1"/>
                </a:solidFill>
                <a:ea typeface="Calibri"/>
                <a:cs typeface="Calibri"/>
                <a:sym typeface="Calibri"/>
              </a:rPr>
              <a:t>mastery learning </a:t>
            </a:r>
          </a:p>
          <a:p>
            <a:pPr lvl="1">
              <a:lnSpc>
                <a:spcPct val="120000"/>
              </a:lnSpc>
              <a:buClr>
                <a:schemeClr val="dk1"/>
              </a:buClr>
              <a:buSzPct val="25000"/>
              <a:buFont typeface="Arial"/>
              <a:buNone/>
            </a:pPr>
            <a:r>
              <a:rPr lang="en-US" sz="1800" dirty="0" smtClean="0">
                <a:ea typeface="Calibri"/>
                <a:cs typeface="Calibri"/>
                <a:sym typeface="Calibri"/>
              </a:rPr>
              <a:t>individualized feedback</a:t>
            </a:r>
          </a:p>
          <a:p>
            <a:pPr lvl="1">
              <a:lnSpc>
                <a:spcPct val="120000"/>
              </a:lnSpc>
              <a:buClr>
                <a:schemeClr val="dk1"/>
              </a:buClr>
              <a:buSzPct val="25000"/>
              <a:buFont typeface="Arial"/>
              <a:buNone/>
            </a:pPr>
            <a:r>
              <a:rPr lang="en-US" sz="1800" dirty="0" smtClean="0">
                <a:solidFill>
                  <a:schemeClr val="dk1"/>
                </a:solidFill>
                <a:ea typeface="Calibri"/>
                <a:cs typeface="Calibri"/>
                <a:sym typeface="Calibri"/>
              </a:rPr>
              <a:t>learner agency &amp; metacognition</a:t>
            </a:r>
          </a:p>
          <a:p>
            <a:pPr lvl="1">
              <a:lnSpc>
                <a:spcPct val="120000"/>
              </a:lnSpc>
              <a:buClr>
                <a:schemeClr val="dk1"/>
              </a:buClr>
              <a:buSzPct val="25000"/>
            </a:pPr>
            <a:r>
              <a:rPr lang="en-US" sz="1800" dirty="0" smtClean="0">
                <a:ea typeface="Calibri"/>
                <a:cs typeface="Calibri"/>
                <a:sym typeface="Calibri"/>
              </a:rPr>
              <a:t>faculty-student connection</a:t>
            </a:r>
            <a:endParaRPr lang="en-US" sz="1800" dirty="0" smtClean="0">
              <a:solidFill>
                <a:schemeClr val="dk1"/>
              </a:solidFill>
              <a:ea typeface="Calibri"/>
              <a:cs typeface="Calibri"/>
              <a:sym typeface="Calibri"/>
            </a:endParaRPr>
          </a:p>
          <a:p>
            <a:pPr>
              <a:lnSpc>
                <a:spcPct val="120000"/>
              </a:lnSpc>
              <a:buClr>
                <a:schemeClr val="dk1"/>
              </a:buClr>
              <a:buSzPct val="25000"/>
            </a:pPr>
            <a:endParaRPr lang="en-US" sz="1800" dirty="0" smtClean="0">
              <a:ea typeface="Calibri"/>
              <a:cs typeface="Calibri"/>
              <a:sym typeface="Calibri"/>
            </a:endParaRPr>
          </a:p>
          <a:p>
            <a:pPr marL="0" marR="0" lvl="0" indent="0" rtl="0">
              <a:lnSpc>
                <a:spcPct val="120000"/>
              </a:lnSpc>
              <a:spcBef>
                <a:spcPts val="0"/>
              </a:spcBef>
              <a:buNone/>
            </a:pPr>
            <a:endParaRPr sz="1800" dirty="0">
              <a:latin typeface="Trebuchet MS"/>
              <a:ea typeface="Calibri"/>
              <a:cs typeface="Trebuchet MS"/>
              <a:sym typeface="Calibri"/>
            </a:endParaRPr>
          </a:p>
        </p:txBody>
      </p:sp>
      <p:pic>
        <p:nvPicPr>
          <p:cNvPr id="2" name="Picture 1"/>
          <p:cNvPicPr>
            <a:picLocks noChangeAspect="1"/>
          </p:cNvPicPr>
          <p:nvPr/>
        </p:nvPicPr>
        <p:blipFill>
          <a:blip r:embed="rId3"/>
          <a:stretch>
            <a:fillRect/>
          </a:stretch>
        </p:blipFill>
        <p:spPr>
          <a:xfrm>
            <a:off x="4768620" y="1473202"/>
            <a:ext cx="2815005" cy="3289300"/>
          </a:xfrm>
          <a:prstGeom prst="rect">
            <a:avLst/>
          </a:prstGeom>
        </p:spPr>
      </p:pic>
      <p:pic>
        <p:nvPicPr>
          <p:cNvPr id="4" name="Picture 3"/>
          <p:cNvPicPr>
            <a:picLocks noChangeAspect="1"/>
          </p:cNvPicPr>
          <p:nvPr/>
        </p:nvPicPr>
        <p:blipFill rotWithShape="1">
          <a:blip r:embed="rId4"/>
          <a:srcRect l="29028" t="4785" b="6813"/>
          <a:stretch/>
        </p:blipFill>
        <p:spPr>
          <a:xfrm>
            <a:off x="6564492" y="2424310"/>
            <a:ext cx="2427108" cy="1842892"/>
          </a:xfrm>
          <a:prstGeom prst="rect">
            <a:avLst/>
          </a:prstGeom>
        </p:spPr>
      </p:pic>
      <p:pic>
        <p:nvPicPr>
          <p:cNvPr id="3" name="Picture 2"/>
          <p:cNvPicPr>
            <a:picLocks noChangeAspect="1"/>
          </p:cNvPicPr>
          <p:nvPr/>
        </p:nvPicPr>
        <p:blipFill>
          <a:blip r:embed="rId5"/>
          <a:stretch>
            <a:fillRect/>
          </a:stretch>
        </p:blipFill>
        <p:spPr>
          <a:xfrm>
            <a:off x="5510368" y="3962402"/>
            <a:ext cx="3376672" cy="2223255"/>
          </a:xfrm>
          <a:prstGeom prst="rect">
            <a:avLst/>
          </a:prstGeom>
        </p:spPr>
      </p:pic>
    </p:spTree>
    <p:extLst>
      <p:ext uri="{BB962C8B-B14F-4D97-AF65-F5344CB8AC3E}">
        <p14:creationId xmlns:p14="http://schemas.microsoft.com/office/powerpoint/2010/main" val="195544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 and Q&amp;A</a:t>
            </a:r>
            <a:endParaRPr lang="en-US" dirty="0"/>
          </a:p>
        </p:txBody>
      </p:sp>
      <p:sp>
        <p:nvSpPr>
          <p:cNvPr id="6" name="Subtitle 5"/>
          <p:cNvSpPr>
            <a:spLocks noGrp="1"/>
          </p:cNvSpPr>
          <p:nvPr>
            <p:ph type="subTitle" idx="1"/>
          </p:nvPr>
        </p:nvSpPr>
        <p:spPr/>
        <p:txBody>
          <a:bodyPr/>
          <a:lstStyle/>
          <a:p>
            <a:r>
              <a:rPr lang="en-US" dirty="0" smtClean="0"/>
              <a:t>Strategic Goals and Intersections with OER Adoption</a:t>
            </a:r>
            <a:endParaRPr lang="en-US" dirty="0"/>
          </a:p>
        </p:txBody>
      </p:sp>
    </p:spTree>
    <p:extLst>
      <p:ext uri="{BB962C8B-B14F-4D97-AF65-F5344CB8AC3E}">
        <p14:creationId xmlns:p14="http://schemas.microsoft.com/office/powerpoint/2010/main" val="113495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Why adopt OER?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428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Achieving the Dream</a:t>
            </a:r>
            <a:r>
              <a:rPr lang="en-US" dirty="0" smtClean="0"/>
              <a:t/>
            </a:r>
            <a:br>
              <a:rPr lang="en-US" dirty="0" smtClean="0"/>
            </a:br>
            <a:r>
              <a:rPr lang="en-US" dirty="0" smtClean="0"/>
              <a:t>Program Requirements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5813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85889"/>
            <a:ext cx="7772400" cy="2214562"/>
          </a:xfrm>
        </p:spPr>
        <p:txBody>
          <a:bodyPr>
            <a:normAutofit/>
          </a:bodyPr>
          <a:lstStyle/>
          <a:p>
            <a:r>
              <a:rPr lang="en-US" b="1" dirty="0" smtClean="0">
                <a:solidFill>
                  <a:srgbClr val="FF0000"/>
                </a:solidFill>
              </a:rPr>
              <a:t>WARNING</a:t>
            </a:r>
            <a:br>
              <a:rPr lang="en-US" b="1" dirty="0" smtClean="0">
                <a:solidFill>
                  <a:srgbClr val="FF0000"/>
                </a:solidFill>
              </a:rPr>
            </a:br>
            <a:r>
              <a:rPr lang="en-US" dirty="0" smtClean="0"/>
              <a:t>We are building this aircraft as we are flying it!</a:t>
            </a:r>
            <a:endParaRPr lang="en-US" dirty="0"/>
          </a:p>
        </p:txBody>
      </p:sp>
      <p:sp>
        <p:nvSpPr>
          <p:cNvPr id="5" name="Subtitle 4"/>
          <p:cNvSpPr>
            <a:spLocks noGrp="1"/>
          </p:cNvSpPr>
          <p:nvPr>
            <p:ph type="subTitle" idx="1"/>
          </p:nvPr>
        </p:nvSpPr>
        <p:spPr>
          <a:xfrm>
            <a:off x="1371599" y="3886200"/>
            <a:ext cx="6543675" cy="1752600"/>
          </a:xfrm>
        </p:spPr>
        <p:txBody>
          <a:bodyPr/>
          <a:lstStyle/>
          <a:p>
            <a:r>
              <a:rPr lang="en-US" smtClean="0"/>
              <a:t>Check in often and watch for updates!</a:t>
            </a:r>
            <a:endParaRPr lang="en-US"/>
          </a:p>
        </p:txBody>
      </p:sp>
    </p:spTree>
    <p:extLst>
      <p:ext uri="{BB962C8B-B14F-4D97-AF65-F5344CB8AC3E}">
        <p14:creationId xmlns:p14="http://schemas.microsoft.com/office/powerpoint/2010/main" val="1843404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does my </a:t>
            </a:r>
            <a:r>
              <a:rPr lang="en-US" b="1" dirty="0" err="1" smtClean="0"/>
              <a:t>AtD</a:t>
            </a:r>
            <a:r>
              <a:rPr lang="en-US" b="1" dirty="0" smtClean="0"/>
              <a:t> Course </a:t>
            </a:r>
            <a:br>
              <a:rPr lang="en-US" b="1" dirty="0" smtClean="0"/>
            </a:br>
            <a:r>
              <a:rPr lang="en-US" b="1" dirty="0" smtClean="0"/>
              <a:t>Need to Include?</a:t>
            </a:r>
            <a:endParaRPr lang="en-US" b="1" dirty="0"/>
          </a:p>
        </p:txBody>
      </p:sp>
      <p:sp>
        <p:nvSpPr>
          <p:cNvPr id="3" name="Content Placeholder 2"/>
          <p:cNvSpPr>
            <a:spLocks noGrp="1"/>
          </p:cNvSpPr>
          <p:nvPr>
            <p:ph idx="1"/>
          </p:nvPr>
        </p:nvSpPr>
        <p:spPr/>
        <p:txBody>
          <a:bodyPr>
            <a:normAutofit/>
          </a:bodyPr>
          <a:lstStyle/>
          <a:p>
            <a:r>
              <a:rPr lang="en-US" dirty="0" smtClean="0"/>
              <a:t>Open Courses vs. Open Textbooks</a:t>
            </a:r>
          </a:p>
          <a:p>
            <a:r>
              <a:rPr lang="en-US" dirty="0" smtClean="0"/>
              <a:t>Your OER course should include everything an other instructor would need to teach the course, such as:</a:t>
            </a:r>
          </a:p>
          <a:p>
            <a:pPr lvl="1"/>
            <a:r>
              <a:rPr lang="en-US" dirty="0" smtClean="0"/>
              <a:t>Assignments</a:t>
            </a:r>
          </a:p>
          <a:p>
            <a:pPr lvl="1"/>
            <a:r>
              <a:rPr lang="en-US" dirty="0" smtClean="0"/>
              <a:t>Test Questions</a:t>
            </a:r>
          </a:p>
          <a:p>
            <a:pPr lvl="1"/>
            <a:r>
              <a:rPr lang="en-US" dirty="0" smtClean="0"/>
              <a:t>Discussion Topics</a:t>
            </a:r>
          </a:p>
          <a:p>
            <a:pPr lvl="1"/>
            <a:r>
              <a:rPr lang="en-US" dirty="0" smtClean="0"/>
              <a:t>PowerPoint Slides</a:t>
            </a:r>
          </a:p>
        </p:txBody>
      </p:sp>
    </p:spTree>
    <p:extLst>
      <p:ext uri="{BB962C8B-B14F-4D97-AF65-F5344CB8AC3E}">
        <p14:creationId xmlns:p14="http://schemas.microsoft.com/office/powerpoint/2010/main" val="355915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1470"/>
            <a:ext cx="7772400" cy="2064730"/>
          </a:xfrm>
        </p:spPr>
        <p:txBody>
          <a:bodyPr>
            <a:normAutofit fontScale="90000"/>
          </a:bodyPr>
          <a:lstStyle/>
          <a:p>
            <a:r>
              <a:rPr lang="en-US" b="1" dirty="0" smtClean="0"/>
              <a:t>HELPFUL TIP:  </a:t>
            </a:r>
            <a:r>
              <a:rPr lang="en-US" dirty="0" smtClean="0"/>
              <a:t>Adopt existing OER whenever possible, build only </a:t>
            </a:r>
            <a:r>
              <a:rPr lang="en-US" smtClean="0"/>
              <a:t>when absolutely necessary</a:t>
            </a:r>
            <a:r>
              <a:rPr lang="en-U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3212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Licensing Guidelines </a:t>
            </a:r>
            <a:br>
              <a:rPr lang="en-US" b="1" dirty="0" smtClean="0"/>
            </a:br>
            <a:r>
              <a:rPr lang="en-US" b="1" dirty="0" smtClean="0"/>
              <a:t>Do I Need to Follow?</a:t>
            </a:r>
            <a:endParaRPr lang="en-US" b="1" dirty="0"/>
          </a:p>
        </p:txBody>
      </p:sp>
      <p:sp>
        <p:nvSpPr>
          <p:cNvPr id="3" name="Content Placeholder 2"/>
          <p:cNvSpPr>
            <a:spLocks noGrp="1"/>
          </p:cNvSpPr>
          <p:nvPr>
            <p:ph idx="1"/>
          </p:nvPr>
        </p:nvSpPr>
        <p:spPr/>
        <p:txBody>
          <a:bodyPr/>
          <a:lstStyle/>
          <a:p>
            <a:r>
              <a:rPr lang="en-US" dirty="0" smtClean="0"/>
              <a:t>Any </a:t>
            </a:r>
            <a:r>
              <a:rPr lang="en-US" b="1" dirty="0" smtClean="0"/>
              <a:t>new OER</a:t>
            </a:r>
            <a:r>
              <a:rPr lang="en-US" dirty="0" smtClean="0"/>
              <a:t> materials that you develop must be licensed as CC-BY (Attribution Only)</a:t>
            </a:r>
          </a:p>
          <a:p>
            <a:r>
              <a:rPr lang="en-US" dirty="0" smtClean="0"/>
              <a:t>Any </a:t>
            </a:r>
            <a:r>
              <a:rPr lang="en-US" b="1" dirty="0" smtClean="0"/>
              <a:t>existing OER </a:t>
            </a:r>
            <a:r>
              <a:rPr lang="en-US" dirty="0" smtClean="0"/>
              <a:t>materials that are used must follow the </a:t>
            </a:r>
            <a:r>
              <a:rPr lang="en-US" dirty="0" err="1" smtClean="0"/>
              <a:t>AtD</a:t>
            </a:r>
            <a:r>
              <a:rPr lang="en-US" dirty="0" smtClean="0"/>
              <a:t> Licensing Guidelines (see handout)</a:t>
            </a:r>
          </a:p>
          <a:p>
            <a:pPr lvl="1"/>
            <a:r>
              <a:rPr lang="en-US" b="1" i="1" dirty="0" smtClean="0"/>
              <a:t>Supplemental Materials Litmus Test</a:t>
            </a:r>
            <a:r>
              <a:rPr lang="en-US" dirty="0" smtClean="0"/>
              <a:t>:  Can someone still teach the course if the content goes away?  Can students still meet the learning objectives?</a:t>
            </a:r>
            <a:endParaRPr lang="en-US" dirty="0"/>
          </a:p>
        </p:txBody>
      </p:sp>
    </p:spTree>
    <p:extLst>
      <p:ext uri="{BB962C8B-B14F-4D97-AF65-F5344CB8AC3E}">
        <p14:creationId xmlns:p14="http://schemas.microsoft.com/office/powerpoint/2010/main" val="1456944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1082" t="22021" r="10818" b="25374"/>
          <a:stretch/>
        </p:blipFill>
        <p:spPr>
          <a:xfrm>
            <a:off x="900110" y="320021"/>
            <a:ext cx="7500939" cy="6537979"/>
          </a:xfrm>
        </p:spPr>
      </p:pic>
    </p:spTree>
    <p:extLst>
      <p:ext uri="{BB962C8B-B14F-4D97-AF65-F5344CB8AC3E}">
        <p14:creationId xmlns:p14="http://schemas.microsoft.com/office/powerpoint/2010/main" val="1261870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my course is about </a:t>
            </a:r>
            <a:br>
              <a:rPr lang="en-US" b="1" dirty="0" smtClean="0"/>
            </a:br>
            <a:r>
              <a:rPr lang="en-US" b="1" dirty="0" smtClean="0"/>
              <a:t>Catcher in the Rye?</a:t>
            </a:r>
            <a:endParaRPr lang="en-US" b="1" dirty="0"/>
          </a:p>
        </p:txBody>
      </p:sp>
      <p:sp>
        <p:nvSpPr>
          <p:cNvPr id="3" name="Content Placeholder 2"/>
          <p:cNvSpPr>
            <a:spLocks noGrp="1"/>
          </p:cNvSpPr>
          <p:nvPr>
            <p:ph idx="1"/>
          </p:nvPr>
        </p:nvSpPr>
        <p:spPr/>
        <p:txBody>
          <a:bodyPr/>
          <a:lstStyle/>
          <a:p>
            <a:r>
              <a:rPr lang="en-US" dirty="0" smtClean="0"/>
              <a:t>If your course is about an “artifact” that is </a:t>
            </a:r>
            <a:r>
              <a:rPr lang="en-US" b="1" dirty="0" smtClean="0"/>
              <a:t>All Rights Reserved</a:t>
            </a:r>
            <a:r>
              <a:rPr lang="en-US" dirty="0" smtClean="0"/>
              <a:t> copyright protected you can request an exemption.</a:t>
            </a:r>
          </a:p>
          <a:p>
            <a:pPr lvl="1"/>
            <a:r>
              <a:rPr lang="en-US" dirty="0" smtClean="0"/>
              <a:t>To request </a:t>
            </a:r>
            <a:r>
              <a:rPr lang="en-US" dirty="0"/>
              <a:t>and exemption complete the form at: </a:t>
            </a:r>
            <a:r>
              <a:rPr lang="en-US" dirty="0">
                <a:hlinkClick r:id="rId2"/>
              </a:rPr>
              <a:t>https://</a:t>
            </a:r>
            <a:r>
              <a:rPr lang="en-US" dirty="0" smtClean="0">
                <a:hlinkClick r:id="rId2"/>
              </a:rPr>
              <a:t>www.surveymonkey.com/r/artifact-exception</a:t>
            </a:r>
            <a:endParaRPr lang="en-US" dirty="0" smtClean="0"/>
          </a:p>
          <a:p>
            <a:r>
              <a:rPr lang="en-US" b="1" dirty="0" smtClean="0"/>
              <a:t>IMPORTANT</a:t>
            </a:r>
            <a:r>
              <a:rPr lang="en-US" dirty="0" smtClean="0"/>
              <a:t>: Journal articles, videos, that picture that you just love to use, etc. generally will </a:t>
            </a:r>
            <a:r>
              <a:rPr lang="en-US" b="1" dirty="0" smtClean="0"/>
              <a:t>not</a:t>
            </a:r>
            <a:r>
              <a:rPr lang="en-US" dirty="0" smtClean="0"/>
              <a:t> qualify</a:t>
            </a:r>
            <a:endParaRPr lang="en-US" dirty="0"/>
          </a:p>
        </p:txBody>
      </p:sp>
    </p:spTree>
    <p:extLst>
      <p:ext uri="{BB962C8B-B14F-4D97-AF65-F5344CB8AC3E}">
        <p14:creationId xmlns:p14="http://schemas.microsoft.com/office/powerpoint/2010/main" val="1850697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will licensing be verified?</a:t>
            </a:r>
            <a:endParaRPr lang="en-US"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err="1" smtClean="0"/>
              <a:t>AtD</a:t>
            </a:r>
            <a:r>
              <a:rPr lang="en-US" dirty="0" smtClean="0"/>
              <a:t> is requiring that all OER degree courses be verified by Lumen Learning as “open”</a:t>
            </a:r>
          </a:p>
          <a:p>
            <a:pPr lvl="1"/>
            <a:r>
              <a:rPr lang="en-US" dirty="0" smtClean="0"/>
              <a:t>This is will provide legal protection for everyone</a:t>
            </a:r>
          </a:p>
          <a:p>
            <a:r>
              <a:rPr lang="en-US" dirty="0" smtClean="0"/>
              <a:t>To have your course certified you will need to complete a Course Map:</a:t>
            </a:r>
          </a:p>
          <a:p>
            <a:pPr lvl="1"/>
            <a:r>
              <a:rPr lang="en-US" dirty="0" smtClean="0"/>
              <a:t>Learning objectives</a:t>
            </a:r>
          </a:p>
          <a:p>
            <a:pPr lvl="1"/>
            <a:r>
              <a:rPr lang="en-US" dirty="0" smtClean="0"/>
              <a:t>OER content to be used and links to it</a:t>
            </a:r>
          </a:p>
          <a:p>
            <a:pPr lvl="1"/>
            <a:r>
              <a:rPr lang="en-US" dirty="0" smtClean="0"/>
              <a:t>How content is licensed</a:t>
            </a:r>
          </a:p>
          <a:p>
            <a:r>
              <a:rPr lang="en-US" dirty="0" smtClean="0"/>
              <a:t>Course Maps for Spring 17 are due by the end of November</a:t>
            </a:r>
          </a:p>
        </p:txBody>
      </p:sp>
    </p:spTree>
    <p:extLst>
      <p:ext uri="{BB962C8B-B14F-4D97-AF65-F5344CB8AC3E}">
        <p14:creationId xmlns:p14="http://schemas.microsoft.com/office/powerpoint/2010/main" val="524226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HELPFUL TIP:  </a:t>
            </a:r>
            <a:r>
              <a:rPr lang="en-US" dirty="0" smtClean="0"/>
              <a:t>Start your work by creating a Course Map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5968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will OER Course be </a:t>
            </a:r>
            <a:br>
              <a:rPr lang="en-US" b="1" dirty="0" smtClean="0"/>
            </a:br>
            <a:r>
              <a:rPr lang="en-US" b="1" dirty="0" smtClean="0"/>
              <a:t>Shared with Others?</a:t>
            </a:r>
            <a:endParaRPr lang="en-US" b="1" dirty="0"/>
          </a:p>
        </p:txBody>
      </p:sp>
      <p:sp>
        <p:nvSpPr>
          <p:cNvPr id="3" name="Content Placeholder 2"/>
          <p:cNvSpPr>
            <a:spLocks noGrp="1"/>
          </p:cNvSpPr>
          <p:nvPr>
            <p:ph idx="1"/>
          </p:nvPr>
        </p:nvSpPr>
        <p:spPr/>
        <p:txBody>
          <a:bodyPr/>
          <a:lstStyle/>
          <a:p>
            <a:r>
              <a:rPr lang="en-US" dirty="0" smtClean="0"/>
              <a:t>By the end of the grant all OER Courses must be transferred to the Lumen Learning Public Course Catalog</a:t>
            </a:r>
          </a:p>
          <a:p>
            <a:pPr lvl="1"/>
            <a:r>
              <a:rPr lang="en-US" dirty="0" smtClean="0"/>
              <a:t>This content will always be FREELY available under and open license</a:t>
            </a:r>
          </a:p>
          <a:p>
            <a:pPr lvl="1"/>
            <a:r>
              <a:rPr lang="en-US" dirty="0" smtClean="0"/>
              <a:t>Lumen staff will work to migrate content to our platform (if its is not already there)</a:t>
            </a:r>
          </a:p>
          <a:p>
            <a:pPr lvl="1"/>
            <a:endParaRPr lang="en-US" dirty="0"/>
          </a:p>
        </p:txBody>
      </p:sp>
    </p:spTree>
    <p:extLst>
      <p:ext uri="{BB962C8B-B14F-4D97-AF65-F5344CB8AC3E}">
        <p14:creationId xmlns:p14="http://schemas.microsoft.com/office/powerpoint/2010/main" val="211523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7408" b="23148"/>
          <a:stretch/>
        </p:blipFill>
        <p:spPr>
          <a:xfrm>
            <a:off x="285750" y="136260"/>
            <a:ext cx="6604000" cy="244898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333" t="40185" b="7223"/>
          <a:stretch/>
        </p:blipFill>
        <p:spPr>
          <a:xfrm>
            <a:off x="179387" y="2768599"/>
            <a:ext cx="6096000" cy="36068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3333" r="11875" b="57709"/>
          <a:stretch/>
        </p:blipFill>
        <p:spPr>
          <a:xfrm>
            <a:off x="871538" y="1544107"/>
            <a:ext cx="8058150" cy="198596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1042" r="18594" b="14583"/>
          <a:stretch/>
        </p:blipFill>
        <p:spPr>
          <a:xfrm>
            <a:off x="571500" y="2646362"/>
            <a:ext cx="7443788" cy="3729037"/>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35781" t="21677" r="35781" b="15244"/>
          <a:stretch/>
        </p:blipFill>
        <p:spPr>
          <a:xfrm>
            <a:off x="2268437" y="625826"/>
            <a:ext cx="4621313" cy="6017862"/>
          </a:xfrm>
          <a:prstGeom prst="rect">
            <a:avLst/>
          </a:prstGeom>
        </p:spPr>
      </p:pic>
      <p:sp>
        <p:nvSpPr>
          <p:cNvPr id="3" name="Rectangle 2"/>
          <p:cNvSpPr/>
          <p:nvPr/>
        </p:nvSpPr>
        <p:spPr>
          <a:xfrm>
            <a:off x="2268437" y="1746322"/>
            <a:ext cx="4621314" cy="3108543"/>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800" dirty="0"/>
              <a:t>New data from the Bureau of Labor Statistics finds that </a:t>
            </a:r>
            <a:r>
              <a:rPr lang="en-US" sz="2800" b="1" dirty="0"/>
              <a:t>textbook prices have increased by 88% </a:t>
            </a:r>
            <a:r>
              <a:rPr lang="en-US" sz="2800" dirty="0"/>
              <a:t>in the past decade, compared to a </a:t>
            </a:r>
            <a:r>
              <a:rPr lang="en-US" sz="2800" b="1" dirty="0"/>
              <a:t>63% increase in college tuition and fees</a:t>
            </a:r>
            <a:r>
              <a:rPr lang="en-US" sz="2800" dirty="0"/>
              <a:t>. </a:t>
            </a:r>
          </a:p>
        </p:txBody>
      </p:sp>
    </p:spTree>
    <p:extLst>
      <p:ext uri="{BB962C8B-B14F-4D97-AF65-F5344CB8AC3E}">
        <p14:creationId xmlns:p14="http://schemas.microsoft.com/office/powerpoint/2010/main" val="1237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Discussion and Q&amp;A</a:t>
            </a:r>
            <a:endParaRPr lang="en-US" b="1" dirty="0"/>
          </a:p>
        </p:txBody>
      </p:sp>
      <p:sp>
        <p:nvSpPr>
          <p:cNvPr id="6" name="Subtitle 5"/>
          <p:cNvSpPr>
            <a:spLocks noGrp="1"/>
          </p:cNvSpPr>
          <p:nvPr>
            <p:ph type="subTitle" idx="1"/>
          </p:nvPr>
        </p:nvSpPr>
        <p:spPr/>
        <p:txBody>
          <a:bodyPr/>
          <a:lstStyle/>
          <a:p>
            <a:r>
              <a:rPr lang="en-US" dirty="0" err="1" smtClean="0"/>
              <a:t>AtD</a:t>
            </a:r>
            <a:r>
              <a:rPr lang="en-US" dirty="0" smtClean="0"/>
              <a:t> OER Degree Program</a:t>
            </a:r>
            <a:endParaRPr lang="en-US" dirty="0"/>
          </a:p>
        </p:txBody>
      </p:sp>
    </p:spTree>
    <p:extLst>
      <p:ext uri="{BB962C8B-B14F-4D97-AF65-F5344CB8AC3E}">
        <p14:creationId xmlns:p14="http://schemas.microsoft.com/office/powerpoint/2010/main" val="1308806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5R Hands-On Activity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774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Supporting OER Adoption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2143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OER Adoption</a:t>
            </a:r>
            <a:endParaRPr lang="en-US" dirty="0"/>
          </a:p>
        </p:txBody>
      </p:sp>
      <p:sp>
        <p:nvSpPr>
          <p:cNvPr id="4" name="Text Placeholder 3"/>
          <p:cNvSpPr>
            <a:spLocks noGrp="1"/>
          </p:cNvSpPr>
          <p:nvPr>
            <p:ph type="body" sz="quarter" idx="11"/>
          </p:nvPr>
        </p:nvSpPr>
        <p:spPr>
          <a:xfrm>
            <a:off x="872718" y="1080876"/>
            <a:ext cx="7900417" cy="4905587"/>
          </a:xfrm>
        </p:spPr>
        <p:txBody>
          <a:bodyPr>
            <a:normAutofit fontScale="92500" lnSpcReduction="20000"/>
          </a:bodyPr>
          <a:lstStyle/>
          <a:p>
            <a:pPr algn="ctr">
              <a:lnSpc>
                <a:spcPct val="150000"/>
              </a:lnSpc>
            </a:pPr>
            <a:r>
              <a:rPr lang="en-US" sz="3600" b="1" dirty="0" smtClean="0"/>
              <a:t>Topics to Review</a:t>
            </a:r>
          </a:p>
          <a:p>
            <a:pPr marL="457200" indent="-457200">
              <a:lnSpc>
                <a:spcPct val="150000"/>
              </a:lnSpc>
              <a:buFont typeface="Arial" charset="0"/>
              <a:buChar char="•"/>
            </a:pPr>
            <a:r>
              <a:rPr lang="en-US" sz="2800" dirty="0" err="1"/>
              <a:t>Waymaker</a:t>
            </a:r>
            <a:r>
              <a:rPr lang="en-US" sz="2800" dirty="0"/>
              <a:t> Demo: OER-based Personalized Learning</a:t>
            </a:r>
          </a:p>
          <a:p>
            <a:pPr marL="457200" indent="-457200">
              <a:lnSpc>
                <a:spcPct val="150000"/>
              </a:lnSpc>
              <a:buFont typeface="Arial" charset="0"/>
              <a:buChar char="•"/>
            </a:pPr>
            <a:r>
              <a:rPr lang="en-US" sz="2800" dirty="0" smtClean="0"/>
              <a:t>Using Course Maps to Support OER Curation</a:t>
            </a:r>
          </a:p>
          <a:p>
            <a:pPr marL="457200" indent="-457200">
              <a:lnSpc>
                <a:spcPct val="150000"/>
              </a:lnSpc>
              <a:buFont typeface="Arial" charset="0"/>
              <a:buChar char="•"/>
            </a:pPr>
            <a:r>
              <a:rPr lang="en-US" sz="2800" dirty="0" smtClean="0"/>
              <a:t>Overview of Lumen Support Services</a:t>
            </a:r>
          </a:p>
          <a:p>
            <a:pPr marL="457200" indent="-457200">
              <a:lnSpc>
                <a:spcPct val="150000"/>
              </a:lnSpc>
              <a:buFont typeface="Arial" charset="0"/>
              <a:buChar char="•"/>
            </a:pPr>
            <a:r>
              <a:rPr lang="en-US" sz="2800" dirty="0" smtClean="0"/>
              <a:t>Examples of </a:t>
            </a:r>
            <a:r>
              <a:rPr lang="en-US" sz="2800" dirty="0" err="1" smtClean="0"/>
              <a:t>LibGuides</a:t>
            </a:r>
            <a:r>
              <a:rPr lang="en-US" sz="2800" dirty="0" smtClean="0"/>
              <a:t> for OER</a:t>
            </a:r>
          </a:p>
          <a:p>
            <a:pPr marL="457200" indent="-457200">
              <a:lnSpc>
                <a:spcPct val="150000"/>
              </a:lnSpc>
              <a:buFont typeface="Arial" charset="0"/>
              <a:buChar char="•"/>
            </a:pPr>
            <a:r>
              <a:rPr lang="en-US" sz="2800" dirty="0" smtClean="0"/>
              <a:t>Faculty Collaboration in OER Communities</a:t>
            </a:r>
          </a:p>
          <a:p>
            <a:pPr algn="ctr">
              <a:lnSpc>
                <a:spcPct val="150000"/>
              </a:lnSpc>
            </a:pPr>
            <a:r>
              <a:rPr lang="en-US" sz="2800" i="1" dirty="0" smtClean="0"/>
              <a:t>These are meant to stimulate a discussion </a:t>
            </a:r>
            <a:br>
              <a:rPr lang="en-US" sz="2800" i="1" dirty="0" smtClean="0"/>
            </a:br>
            <a:r>
              <a:rPr lang="en-US" sz="2800" i="1" dirty="0" smtClean="0"/>
              <a:t>of how to best support faculty at TC3</a:t>
            </a:r>
          </a:p>
          <a:p>
            <a:pPr marL="457200" indent="-457200">
              <a:lnSpc>
                <a:spcPct val="150000"/>
              </a:lnSpc>
              <a:buFont typeface="Arial" charset="0"/>
              <a:buChar char="•"/>
            </a:pPr>
            <a:endParaRPr lang="en-US" sz="2800" dirty="0" smtClean="0"/>
          </a:p>
        </p:txBody>
      </p:sp>
    </p:spTree>
    <p:extLst>
      <p:ext uri="{BB962C8B-B14F-4D97-AF65-F5344CB8AC3E}">
        <p14:creationId xmlns:p14="http://schemas.microsoft.com/office/powerpoint/2010/main" val="1530706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Waymaker</a:t>
            </a:r>
            <a:r>
              <a:rPr lang="en-US" dirty="0" smtClean="0"/>
              <a:t>: OER-based Personalized Learning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1073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Seravek Medium"/>
                <a:cs typeface="Seravek Medium"/>
              </a:rPr>
              <a:t>About </a:t>
            </a:r>
            <a:r>
              <a:rPr lang="en-US" dirty="0" err="1" smtClean="0">
                <a:latin typeface="Seravek Medium"/>
                <a:cs typeface="Seravek Medium"/>
              </a:rPr>
              <a:t>Waymaker</a:t>
            </a:r>
            <a:endParaRPr lang="en-US" dirty="0">
              <a:latin typeface="Seravek Medium"/>
              <a:cs typeface="Seravek Medium"/>
            </a:endParaRPr>
          </a:p>
        </p:txBody>
      </p:sp>
      <p:sp>
        <p:nvSpPr>
          <p:cNvPr id="2" name="Text Placeholder 1"/>
          <p:cNvSpPr>
            <a:spLocks noGrp="1"/>
          </p:cNvSpPr>
          <p:nvPr>
            <p:ph type="body" sz="quarter" idx="11"/>
          </p:nvPr>
        </p:nvSpPr>
        <p:spPr>
          <a:xfrm>
            <a:off x="872718" y="1527856"/>
            <a:ext cx="7311726" cy="4360333"/>
          </a:xfrm>
        </p:spPr>
        <p:txBody>
          <a:bodyPr>
            <a:normAutofit/>
          </a:bodyPr>
          <a:lstStyle/>
          <a:p>
            <a:pPr marL="0" indent="0">
              <a:buNone/>
            </a:pPr>
            <a:r>
              <a:rPr lang="en-US" sz="2400" b="1" dirty="0" smtClean="0">
                <a:latin typeface="Seravek Medium"/>
                <a:cs typeface="Seravek Medium"/>
              </a:rPr>
              <a:t>Next Generation Courseware Challenge: </a:t>
            </a:r>
            <a:r>
              <a:rPr lang="en-US" sz="2400" dirty="0" smtClean="0"/>
              <a:t>Grant program funded by the Gates Foundation</a:t>
            </a:r>
            <a:endParaRPr lang="en-US" sz="2400" dirty="0"/>
          </a:p>
          <a:p>
            <a:pPr marL="0" indent="0">
              <a:buNone/>
            </a:pPr>
            <a:endParaRPr lang="en-US" sz="2400" b="1" dirty="0" smtClean="0"/>
          </a:p>
          <a:p>
            <a:pPr marL="0" indent="0">
              <a:buNone/>
            </a:pPr>
            <a:r>
              <a:rPr lang="en-US" sz="2400" dirty="0" smtClean="0">
                <a:latin typeface="Seravek Medium"/>
                <a:cs typeface="Seravek Medium"/>
              </a:rPr>
              <a:t>Program Goal</a:t>
            </a:r>
            <a:r>
              <a:rPr lang="en-US" sz="2400" dirty="0">
                <a:latin typeface="Seravek Medium"/>
                <a:cs typeface="Seravek Medium"/>
              </a:rPr>
              <a:t>: </a:t>
            </a:r>
            <a:r>
              <a:rPr lang="en-US" sz="2400" dirty="0"/>
              <a:t>Develop </a:t>
            </a:r>
            <a:r>
              <a:rPr lang="en-US" sz="2400" dirty="0" smtClean="0"/>
              <a:t>affordable, high </a:t>
            </a:r>
            <a:r>
              <a:rPr lang="en-US" sz="2400" dirty="0"/>
              <a:t>quality </a:t>
            </a:r>
            <a:r>
              <a:rPr lang="en-US" sz="2400" dirty="0" smtClean="0"/>
              <a:t>digital course </a:t>
            </a:r>
            <a:r>
              <a:rPr lang="en-US" sz="2400" dirty="0"/>
              <a:t>materials </a:t>
            </a:r>
            <a:r>
              <a:rPr lang="en-US" sz="2400" dirty="0" smtClean="0"/>
              <a:t>to improve teaching and learning for disadvantaged learners</a:t>
            </a:r>
          </a:p>
          <a:p>
            <a:pPr marL="0" indent="0">
              <a:buNone/>
            </a:pPr>
            <a:endParaRPr lang="en-US" sz="2400" b="1" dirty="0" smtClean="0"/>
          </a:p>
          <a:p>
            <a:pPr marL="0" indent="0">
              <a:buNone/>
            </a:pPr>
            <a:r>
              <a:rPr lang="en-US" sz="2400" b="1" dirty="0" err="1" smtClean="0">
                <a:latin typeface="Seravek Medium"/>
                <a:cs typeface="Seravek Medium"/>
              </a:rPr>
              <a:t>Waymaker</a:t>
            </a:r>
            <a:r>
              <a:rPr lang="en-US" sz="2400" b="1" dirty="0" smtClean="0">
                <a:latin typeface="Seravek Medium"/>
                <a:cs typeface="Seravek Medium"/>
              </a:rPr>
              <a:t> Goal: </a:t>
            </a:r>
            <a:r>
              <a:rPr lang="en-US" sz="2400" dirty="0" smtClean="0"/>
              <a:t>Deliver highly effective, personalized learning experiences using OER</a:t>
            </a:r>
            <a:r>
              <a:rPr lang="en-US" sz="2400" b="1" dirty="0" smtClean="0">
                <a:latin typeface="Seravek Medium"/>
                <a:cs typeface="Seravek Medium"/>
              </a:rPr>
              <a:t> </a:t>
            </a:r>
            <a:endParaRPr lang="en-US" sz="2400" b="1" dirty="0">
              <a:latin typeface="Seravek Medium"/>
              <a:cs typeface="Seravek Medium"/>
            </a:endParaRPr>
          </a:p>
          <a:p>
            <a:pPr marL="0" indent="0">
              <a:buNone/>
            </a:pPr>
            <a:endParaRPr lang="en-US" sz="2400" dirty="0"/>
          </a:p>
          <a:p>
            <a:endParaRPr lang="en-US" dirty="0"/>
          </a:p>
        </p:txBody>
      </p:sp>
    </p:spTree>
    <p:extLst>
      <p:ext uri="{BB962C8B-B14F-4D97-AF65-F5344CB8AC3E}">
        <p14:creationId xmlns:p14="http://schemas.microsoft.com/office/powerpoint/2010/main" val="106977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Seravek Medium"/>
                <a:cs typeface="Seravek Medium"/>
              </a:rPr>
              <a:t>Waymaker’s</a:t>
            </a:r>
            <a:r>
              <a:rPr lang="en-US" dirty="0" smtClean="0">
                <a:latin typeface="Seravek Medium"/>
                <a:cs typeface="Seravek Medium"/>
              </a:rPr>
              <a:t> Research-based Interventions</a:t>
            </a:r>
            <a:endParaRPr lang="en-US" dirty="0">
              <a:latin typeface="Seravek Medium"/>
              <a:cs typeface="Seravek Medium"/>
            </a:endParaRPr>
          </a:p>
        </p:txBody>
      </p:sp>
      <p:sp>
        <p:nvSpPr>
          <p:cNvPr id="11" name="Title 1"/>
          <p:cNvSpPr txBox="1">
            <a:spLocks/>
          </p:cNvSpPr>
          <p:nvPr/>
        </p:nvSpPr>
        <p:spPr>
          <a:xfrm>
            <a:off x="1150061" y="2061501"/>
            <a:ext cx="5813776" cy="526482"/>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1700" dirty="0" smtClean="0">
                <a:solidFill>
                  <a:srgbClr val="000000"/>
                </a:solidFill>
                <a:latin typeface="Seravek Light"/>
                <a:cs typeface="Seravek Light"/>
              </a:rPr>
              <a:t>Day 1 access; a fraction of the cost of traditional textbooks</a:t>
            </a:r>
          </a:p>
        </p:txBody>
      </p:sp>
      <p:sp>
        <p:nvSpPr>
          <p:cNvPr id="26" name="Title 1"/>
          <p:cNvSpPr txBox="1">
            <a:spLocks/>
          </p:cNvSpPr>
          <p:nvPr/>
        </p:nvSpPr>
        <p:spPr>
          <a:xfrm>
            <a:off x="1150060" y="1578899"/>
            <a:ext cx="5517440" cy="670416"/>
          </a:xfrm>
          <a:prstGeom prst="rect">
            <a:avLst/>
          </a:prstGeom>
        </p:spPr>
        <p:txBody>
          <a:bodyPr vert="horz">
            <a:no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2600" dirty="0" smtClean="0">
                <a:solidFill>
                  <a:srgbClr val="000000"/>
                </a:solidFill>
                <a:latin typeface="Seravek Light"/>
                <a:cs typeface="Seravek Light"/>
              </a:rPr>
              <a:t>Open Educational Resources (OER)</a:t>
            </a:r>
          </a:p>
        </p:txBody>
      </p:sp>
      <p:sp>
        <p:nvSpPr>
          <p:cNvPr id="7" name="Oval 6"/>
          <p:cNvSpPr/>
          <p:nvPr/>
        </p:nvSpPr>
        <p:spPr>
          <a:xfrm>
            <a:off x="732366" y="1727204"/>
            <a:ext cx="366889" cy="366889"/>
          </a:xfrm>
          <a:prstGeom prst="ellipse">
            <a:avLst/>
          </a:prstGeom>
          <a:solidFill>
            <a:srgbClr val="C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Trebuchet MS"/>
                <a:cs typeface="Trebuchet MS"/>
              </a:rPr>
              <a:t>1</a:t>
            </a:r>
            <a:endParaRPr lang="en-US" sz="1200" b="1" dirty="0">
              <a:latin typeface="Trebuchet MS"/>
              <a:cs typeface="Trebuchet MS"/>
            </a:endParaRPr>
          </a:p>
        </p:txBody>
      </p:sp>
      <p:sp>
        <p:nvSpPr>
          <p:cNvPr id="27" name="Oval 26"/>
          <p:cNvSpPr/>
          <p:nvPr/>
        </p:nvSpPr>
        <p:spPr>
          <a:xfrm>
            <a:off x="729544" y="4142179"/>
            <a:ext cx="366889" cy="366889"/>
          </a:xfrm>
          <a:prstGeom prst="ellipse">
            <a:avLst/>
          </a:prstGeom>
          <a:solidFill>
            <a:srgbClr val="C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Trebuchet MS"/>
                <a:cs typeface="Trebuchet MS"/>
              </a:rPr>
              <a:t>3</a:t>
            </a:r>
            <a:endParaRPr lang="en-US" sz="1200" b="1" dirty="0">
              <a:latin typeface="Trebuchet MS"/>
              <a:cs typeface="Trebuchet MS"/>
            </a:endParaRPr>
          </a:p>
        </p:txBody>
      </p:sp>
      <p:sp>
        <p:nvSpPr>
          <p:cNvPr id="28" name="Oval 27"/>
          <p:cNvSpPr/>
          <p:nvPr/>
        </p:nvSpPr>
        <p:spPr>
          <a:xfrm>
            <a:off x="715434" y="2864554"/>
            <a:ext cx="366889" cy="366889"/>
          </a:xfrm>
          <a:prstGeom prst="ellipse">
            <a:avLst/>
          </a:prstGeom>
          <a:solidFill>
            <a:srgbClr val="C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Trebuchet MS"/>
                <a:cs typeface="Trebuchet MS"/>
              </a:rPr>
              <a:t>2</a:t>
            </a:r>
            <a:endParaRPr lang="en-US" sz="1200" b="1" dirty="0">
              <a:latin typeface="Trebuchet MS"/>
              <a:cs typeface="Trebuchet MS"/>
            </a:endParaRPr>
          </a:p>
        </p:txBody>
      </p:sp>
      <p:sp>
        <p:nvSpPr>
          <p:cNvPr id="30" name="Title 1"/>
          <p:cNvSpPr txBox="1">
            <a:spLocks/>
          </p:cNvSpPr>
          <p:nvPr/>
        </p:nvSpPr>
        <p:spPr>
          <a:xfrm>
            <a:off x="1198033" y="4376567"/>
            <a:ext cx="6889042" cy="526482"/>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1700" dirty="0" smtClean="0">
                <a:solidFill>
                  <a:srgbClr val="000000"/>
                </a:solidFill>
                <a:latin typeface="Seravek Light"/>
                <a:cs typeface="Seravek Light"/>
              </a:rPr>
              <a:t>Metacognition: coach students on where to focus; learn how to learn</a:t>
            </a:r>
          </a:p>
          <a:p>
            <a:pPr algn="l"/>
            <a:endParaRPr lang="en-US" sz="1700" dirty="0" smtClean="0">
              <a:solidFill>
                <a:srgbClr val="000000"/>
              </a:solidFill>
              <a:latin typeface="Seravek Light"/>
              <a:cs typeface="Seravek Light"/>
            </a:endParaRPr>
          </a:p>
        </p:txBody>
      </p:sp>
      <p:sp>
        <p:nvSpPr>
          <p:cNvPr id="31" name="Title 1"/>
          <p:cNvSpPr txBox="1">
            <a:spLocks/>
          </p:cNvSpPr>
          <p:nvPr/>
        </p:nvSpPr>
        <p:spPr>
          <a:xfrm>
            <a:off x="1169811" y="3139585"/>
            <a:ext cx="6889042" cy="526482"/>
          </a:xfrm>
          <a:prstGeom prst="rect">
            <a:avLst/>
          </a:prstGeom>
        </p:spPr>
        <p:txBody>
          <a:bodyPr vert="horz">
            <a:no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1700" dirty="0" smtClean="0">
                <a:solidFill>
                  <a:srgbClr val="000000"/>
                </a:solidFill>
                <a:latin typeface="Seravek Light"/>
                <a:cs typeface="Seravek Light"/>
              </a:rPr>
              <a:t>Assessment as a learning activity; frequent feedback; strong alignment to learning outcomes</a:t>
            </a:r>
          </a:p>
        </p:txBody>
      </p:sp>
      <p:sp>
        <p:nvSpPr>
          <p:cNvPr id="18" name="Title 1"/>
          <p:cNvSpPr txBox="1">
            <a:spLocks/>
          </p:cNvSpPr>
          <p:nvPr/>
        </p:nvSpPr>
        <p:spPr>
          <a:xfrm>
            <a:off x="1150061" y="3964524"/>
            <a:ext cx="3939820" cy="670416"/>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2600" dirty="0" smtClean="0">
                <a:solidFill>
                  <a:srgbClr val="000000"/>
                </a:solidFill>
                <a:latin typeface="Seravek Light"/>
                <a:cs typeface="Seravek Light"/>
              </a:rPr>
              <a:t>Personalization</a:t>
            </a:r>
          </a:p>
        </p:txBody>
      </p:sp>
      <p:sp>
        <p:nvSpPr>
          <p:cNvPr id="19" name="Title 1"/>
          <p:cNvSpPr txBox="1">
            <a:spLocks/>
          </p:cNvSpPr>
          <p:nvPr/>
        </p:nvSpPr>
        <p:spPr>
          <a:xfrm>
            <a:off x="1150061" y="2730362"/>
            <a:ext cx="3939820" cy="670416"/>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2600" dirty="0" smtClean="0">
                <a:solidFill>
                  <a:srgbClr val="000000"/>
                </a:solidFill>
                <a:latin typeface="Seravek Light"/>
                <a:cs typeface="Seravek Light"/>
              </a:rPr>
              <a:t>Mastery Learning</a:t>
            </a:r>
          </a:p>
        </p:txBody>
      </p:sp>
      <p:sp>
        <p:nvSpPr>
          <p:cNvPr id="20" name="Oval 19"/>
          <p:cNvSpPr/>
          <p:nvPr/>
        </p:nvSpPr>
        <p:spPr>
          <a:xfrm>
            <a:off x="740834" y="5198535"/>
            <a:ext cx="366889" cy="366889"/>
          </a:xfrm>
          <a:prstGeom prst="ellipse">
            <a:avLst/>
          </a:prstGeom>
          <a:solidFill>
            <a:srgbClr val="C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Trebuchet MS"/>
                <a:cs typeface="Trebuchet MS"/>
              </a:rPr>
              <a:t>4</a:t>
            </a:r>
            <a:endParaRPr lang="en-US" sz="1200" b="1" dirty="0">
              <a:latin typeface="Trebuchet MS"/>
              <a:cs typeface="Trebuchet MS"/>
            </a:endParaRPr>
          </a:p>
        </p:txBody>
      </p:sp>
      <p:sp>
        <p:nvSpPr>
          <p:cNvPr id="21" name="Title 1"/>
          <p:cNvSpPr txBox="1">
            <a:spLocks/>
          </p:cNvSpPr>
          <p:nvPr/>
        </p:nvSpPr>
        <p:spPr>
          <a:xfrm>
            <a:off x="1198033" y="5530012"/>
            <a:ext cx="6889042" cy="526482"/>
          </a:xfrm>
          <a:prstGeom prst="rect">
            <a:avLst/>
          </a:prstGeom>
        </p:spPr>
        <p:txBody>
          <a:bodyPr vert="horz">
            <a:no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1700" dirty="0" smtClean="0">
                <a:solidFill>
                  <a:srgbClr val="000000"/>
                </a:solidFill>
                <a:latin typeface="Seravek Light"/>
                <a:cs typeface="Seravek Light"/>
              </a:rPr>
              <a:t>Nurturing the learning process; individualized outreach &amp; intervention </a:t>
            </a:r>
          </a:p>
        </p:txBody>
      </p:sp>
      <p:sp>
        <p:nvSpPr>
          <p:cNvPr id="22" name="Title 1"/>
          <p:cNvSpPr txBox="1">
            <a:spLocks/>
          </p:cNvSpPr>
          <p:nvPr/>
        </p:nvSpPr>
        <p:spPr>
          <a:xfrm>
            <a:off x="1150060" y="5064343"/>
            <a:ext cx="4425239" cy="670416"/>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pPr algn="l"/>
            <a:r>
              <a:rPr lang="en-US" sz="2600" dirty="0" smtClean="0">
                <a:solidFill>
                  <a:srgbClr val="000000"/>
                </a:solidFill>
                <a:latin typeface="Seravek Light"/>
                <a:cs typeface="Seravek Light"/>
              </a:rPr>
              <a:t>Faculty-student Connection</a:t>
            </a:r>
          </a:p>
        </p:txBody>
      </p:sp>
      <p:sp>
        <p:nvSpPr>
          <p:cNvPr id="15" name="Text Placeholder 6"/>
          <p:cNvSpPr>
            <a:spLocks noGrp="1"/>
          </p:cNvSpPr>
          <p:nvPr>
            <p:ph type="body" sz="quarter" idx="10"/>
          </p:nvPr>
        </p:nvSpPr>
        <p:spPr>
          <a:xfrm>
            <a:off x="872434" y="1041130"/>
            <a:ext cx="5033066" cy="292370"/>
          </a:xfrm>
        </p:spPr>
        <p:txBody>
          <a:bodyPr>
            <a:normAutofit/>
          </a:bodyPr>
          <a:lstStyle/>
          <a:p>
            <a:r>
              <a:rPr lang="en-US" dirty="0" smtClean="0"/>
              <a:t>OER meets personalized learning</a:t>
            </a:r>
            <a:endParaRPr lang="en-US" dirty="0"/>
          </a:p>
        </p:txBody>
      </p:sp>
    </p:spTree>
    <p:extLst>
      <p:ext uri="{BB962C8B-B14F-4D97-AF65-F5344CB8AC3E}">
        <p14:creationId xmlns:p14="http://schemas.microsoft.com/office/powerpoint/2010/main" val="14910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9300" y="0"/>
            <a:ext cx="45847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ravek Light"/>
              <a:cs typeface="Seravek Light"/>
            </a:endParaRPr>
          </a:p>
        </p:txBody>
      </p:sp>
      <p:sp>
        <p:nvSpPr>
          <p:cNvPr id="2" name="TextBox 1"/>
          <p:cNvSpPr txBox="1"/>
          <p:nvPr/>
        </p:nvSpPr>
        <p:spPr>
          <a:xfrm>
            <a:off x="4813300" y="1722993"/>
            <a:ext cx="4128910" cy="3697422"/>
          </a:xfrm>
          <a:prstGeom prst="rect">
            <a:avLst/>
          </a:prstGeom>
          <a:noFill/>
        </p:spPr>
        <p:txBody>
          <a:bodyPr wrap="square" rtlCol="0">
            <a:spAutoFit/>
          </a:bodyPr>
          <a:lstStyle/>
          <a:p>
            <a:pPr algn="ctr">
              <a:lnSpc>
                <a:spcPct val="120000"/>
              </a:lnSpc>
            </a:pPr>
            <a:r>
              <a:rPr lang="en-US" sz="2800" dirty="0" smtClean="0">
                <a:solidFill>
                  <a:schemeClr val="bg1"/>
                </a:solidFill>
                <a:latin typeface="Seravek Medium"/>
                <a:cs typeface="Seravek Medium"/>
              </a:rPr>
              <a:t>Big Finding #2</a:t>
            </a:r>
            <a:endParaRPr lang="en-US" sz="2800" dirty="0">
              <a:solidFill>
                <a:schemeClr val="bg1"/>
              </a:solidFill>
              <a:latin typeface="Seravek Medium"/>
              <a:cs typeface="Seravek Medium"/>
            </a:endParaRPr>
          </a:p>
          <a:p>
            <a:pPr algn="ctr">
              <a:lnSpc>
                <a:spcPct val="120000"/>
              </a:lnSpc>
            </a:pPr>
            <a:endParaRPr lang="en-US" sz="2800" dirty="0" smtClean="0">
              <a:solidFill>
                <a:schemeClr val="bg1"/>
              </a:solidFill>
              <a:latin typeface="Seravek Medium"/>
              <a:cs typeface="Seravek Medium"/>
            </a:endParaRPr>
          </a:p>
          <a:p>
            <a:pPr algn="ctr">
              <a:lnSpc>
                <a:spcPct val="120000"/>
              </a:lnSpc>
            </a:pPr>
            <a:r>
              <a:rPr lang="en-US" sz="2800" dirty="0" err="1" smtClean="0">
                <a:solidFill>
                  <a:schemeClr val="bg1"/>
                </a:solidFill>
                <a:latin typeface="Seravek Light"/>
                <a:cs typeface="Seravek Light"/>
              </a:rPr>
              <a:t>Waymaker</a:t>
            </a:r>
            <a:r>
              <a:rPr lang="en-US" sz="2800" dirty="0" smtClean="0">
                <a:solidFill>
                  <a:schemeClr val="bg1"/>
                </a:solidFill>
                <a:latin typeface="Seravek Light"/>
                <a:cs typeface="Seravek Light"/>
              </a:rPr>
              <a:t> sections erase the performance gap for Pell-eligible students that is evident in “control” sections.  </a:t>
            </a:r>
          </a:p>
        </p:txBody>
      </p:sp>
      <p:sp>
        <p:nvSpPr>
          <p:cNvPr id="10" name="TextBox 9"/>
          <p:cNvSpPr txBox="1"/>
          <p:nvPr/>
        </p:nvSpPr>
        <p:spPr>
          <a:xfrm>
            <a:off x="241300" y="1722993"/>
            <a:ext cx="3987800" cy="3697422"/>
          </a:xfrm>
          <a:prstGeom prst="rect">
            <a:avLst/>
          </a:prstGeom>
          <a:noFill/>
        </p:spPr>
        <p:txBody>
          <a:bodyPr wrap="square" rtlCol="0">
            <a:spAutoFit/>
          </a:bodyPr>
          <a:lstStyle/>
          <a:p>
            <a:pPr algn="ctr">
              <a:lnSpc>
                <a:spcPct val="120000"/>
              </a:lnSpc>
            </a:pPr>
            <a:r>
              <a:rPr lang="en-US" sz="2800" dirty="0" smtClean="0">
                <a:solidFill>
                  <a:schemeClr val="tx2"/>
                </a:solidFill>
                <a:latin typeface="Seravek Medium"/>
                <a:cs typeface="Seravek Medium"/>
              </a:rPr>
              <a:t>Big Finding #1</a:t>
            </a:r>
          </a:p>
          <a:p>
            <a:pPr algn="ctr">
              <a:lnSpc>
                <a:spcPct val="120000"/>
              </a:lnSpc>
            </a:pPr>
            <a:endParaRPr lang="en-US" sz="2800" dirty="0" smtClean="0">
              <a:solidFill>
                <a:schemeClr val="tx2"/>
              </a:solidFill>
              <a:latin typeface="Seravek Medium"/>
              <a:cs typeface="Seravek Medium"/>
            </a:endParaRPr>
          </a:p>
          <a:p>
            <a:pPr algn="ctr">
              <a:lnSpc>
                <a:spcPct val="120000"/>
              </a:lnSpc>
            </a:pPr>
            <a:r>
              <a:rPr lang="en-US" sz="2800" dirty="0" smtClean="0">
                <a:solidFill>
                  <a:schemeClr val="tx2"/>
                </a:solidFill>
                <a:latin typeface="Seravek Light"/>
                <a:cs typeface="Seravek Light"/>
              </a:rPr>
              <a:t>In </a:t>
            </a:r>
            <a:r>
              <a:rPr lang="en-US" sz="2800" dirty="0" err="1" smtClean="0">
                <a:solidFill>
                  <a:schemeClr val="tx2"/>
                </a:solidFill>
                <a:latin typeface="Seravek Light"/>
                <a:cs typeface="Seravek Light"/>
              </a:rPr>
              <a:t>Waymaker</a:t>
            </a:r>
            <a:r>
              <a:rPr lang="en-US" sz="2800" dirty="0" smtClean="0">
                <a:solidFill>
                  <a:schemeClr val="tx2"/>
                </a:solidFill>
                <a:latin typeface="Seravek Light"/>
                <a:cs typeface="Seravek Light"/>
              </a:rPr>
              <a:t> sections, a higher percentage of students complete the course, compared to “control” sections. </a:t>
            </a:r>
          </a:p>
        </p:txBody>
      </p:sp>
      <p:sp>
        <p:nvSpPr>
          <p:cNvPr id="11" name="TextBox 10"/>
          <p:cNvSpPr txBox="1"/>
          <p:nvPr/>
        </p:nvSpPr>
        <p:spPr>
          <a:xfrm>
            <a:off x="4584700" y="148193"/>
            <a:ext cx="4128910" cy="666849"/>
          </a:xfrm>
          <a:prstGeom prst="rect">
            <a:avLst/>
          </a:prstGeom>
          <a:noFill/>
        </p:spPr>
        <p:txBody>
          <a:bodyPr wrap="square" rtlCol="0">
            <a:spAutoFit/>
          </a:bodyPr>
          <a:lstStyle/>
          <a:p>
            <a:pPr>
              <a:lnSpc>
                <a:spcPct val="120000"/>
              </a:lnSpc>
            </a:pPr>
            <a:r>
              <a:rPr lang="en-US" sz="3200" dirty="0" smtClean="0">
                <a:solidFill>
                  <a:schemeClr val="bg1"/>
                </a:solidFill>
                <a:latin typeface="Seravek Medium"/>
                <a:cs typeface="Seravek Medium"/>
              </a:rPr>
              <a:t>Efficacy </a:t>
            </a:r>
            <a:endParaRPr lang="en-US" sz="3200" dirty="0">
              <a:solidFill>
                <a:schemeClr val="bg1"/>
              </a:solidFill>
              <a:latin typeface="Seravek Light"/>
              <a:cs typeface="Seravek Light"/>
            </a:endParaRPr>
          </a:p>
        </p:txBody>
      </p:sp>
      <p:sp>
        <p:nvSpPr>
          <p:cNvPr id="12" name="TextBox 11"/>
          <p:cNvSpPr txBox="1"/>
          <p:nvPr/>
        </p:nvSpPr>
        <p:spPr>
          <a:xfrm>
            <a:off x="393700" y="148193"/>
            <a:ext cx="4128910" cy="666849"/>
          </a:xfrm>
          <a:prstGeom prst="rect">
            <a:avLst/>
          </a:prstGeom>
          <a:noFill/>
        </p:spPr>
        <p:txBody>
          <a:bodyPr wrap="square" rtlCol="0">
            <a:spAutoFit/>
          </a:bodyPr>
          <a:lstStyle/>
          <a:p>
            <a:pPr algn="r">
              <a:lnSpc>
                <a:spcPct val="120000"/>
              </a:lnSpc>
            </a:pPr>
            <a:r>
              <a:rPr lang="en-US" sz="3200" dirty="0" err="1" smtClean="0">
                <a:solidFill>
                  <a:schemeClr val="tx2"/>
                </a:solidFill>
                <a:latin typeface="Seravek Medium"/>
                <a:cs typeface="Seravek Medium"/>
              </a:rPr>
              <a:t>Waymaker</a:t>
            </a:r>
            <a:endParaRPr lang="en-US" sz="3200" dirty="0" smtClean="0">
              <a:solidFill>
                <a:schemeClr val="tx2"/>
              </a:solidFill>
              <a:latin typeface="Seravek Medium"/>
              <a:cs typeface="Seravek Medium"/>
            </a:endParaRPr>
          </a:p>
        </p:txBody>
      </p:sp>
      <p:sp>
        <p:nvSpPr>
          <p:cNvPr id="13" name="TextBox 12"/>
          <p:cNvSpPr txBox="1"/>
          <p:nvPr/>
        </p:nvSpPr>
        <p:spPr>
          <a:xfrm>
            <a:off x="4813300" y="6155293"/>
            <a:ext cx="4128910" cy="451406"/>
          </a:xfrm>
          <a:prstGeom prst="rect">
            <a:avLst/>
          </a:prstGeom>
          <a:noFill/>
        </p:spPr>
        <p:txBody>
          <a:bodyPr wrap="square" rtlCol="0">
            <a:spAutoFit/>
          </a:bodyPr>
          <a:lstStyle/>
          <a:p>
            <a:pPr algn="ctr">
              <a:lnSpc>
                <a:spcPct val="120000"/>
              </a:lnSpc>
            </a:pPr>
            <a:r>
              <a:rPr lang="en-US" sz="2000" dirty="0" err="1" smtClean="0">
                <a:solidFill>
                  <a:schemeClr val="bg1"/>
                </a:solidFill>
                <a:latin typeface="Seravek Medium"/>
                <a:cs typeface="Seravek Medium"/>
              </a:rPr>
              <a:t>Waymaker</a:t>
            </a:r>
            <a:r>
              <a:rPr lang="en-US" sz="2000" dirty="0" smtClean="0">
                <a:solidFill>
                  <a:schemeClr val="bg1"/>
                </a:solidFill>
                <a:latin typeface="Seravek Medium"/>
                <a:cs typeface="Seravek Medium"/>
              </a:rPr>
              <a:t> Spring Learning Data</a:t>
            </a:r>
            <a:endParaRPr lang="en-US" sz="2000" dirty="0">
              <a:solidFill>
                <a:schemeClr val="bg1"/>
              </a:solidFill>
              <a:latin typeface="Seravek Light"/>
              <a:cs typeface="Seravek Light"/>
            </a:endParaRPr>
          </a:p>
        </p:txBody>
      </p:sp>
      <p:sp>
        <p:nvSpPr>
          <p:cNvPr id="14" name="TextBox 13"/>
          <p:cNvSpPr txBox="1"/>
          <p:nvPr/>
        </p:nvSpPr>
        <p:spPr>
          <a:xfrm>
            <a:off x="241300" y="6155293"/>
            <a:ext cx="4128910" cy="451406"/>
          </a:xfrm>
          <a:prstGeom prst="rect">
            <a:avLst/>
          </a:prstGeom>
          <a:noFill/>
        </p:spPr>
        <p:txBody>
          <a:bodyPr wrap="square" rtlCol="0">
            <a:spAutoFit/>
          </a:bodyPr>
          <a:lstStyle/>
          <a:p>
            <a:pPr algn="ctr">
              <a:lnSpc>
                <a:spcPct val="120000"/>
              </a:lnSpc>
            </a:pPr>
            <a:r>
              <a:rPr lang="en-US" sz="2000" dirty="0" err="1" smtClean="0">
                <a:solidFill>
                  <a:schemeClr val="tx2"/>
                </a:solidFill>
                <a:latin typeface="Seravek Medium"/>
                <a:cs typeface="Seravek Medium"/>
              </a:rPr>
              <a:t>Waymaker</a:t>
            </a:r>
            <a:r>
              <a:rPr lang="en-US" sz="2000" dirty="0" smtClean="0">
                <a:solidFill>
                  <a:schemeClr val="tx2"/>
                </a:solidFill>
                <a:latin typeface="Seravek Medium"/>
                <a:cs typeface="Seravek Medium"/>
              </a:rPr>
              <a:t> Spring Learning Data</a:t>
            </a:r>
          </a:p>
        </p:txBody>
      </p:sp>
    </p:spTree>
    <p:extLst>
      <p:ext uri="{BB962C8B-B14F-4D97-AF65-F5344CB8AC3E}">
        <p14:creationId xmlns:p14="http://schemas.microsoft.com/office/powerpoint/2010/main" val="1431625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Waymaker</a:t>
            </a:r>
            <a:r>
              <a:rPr lang="en-US" dirty="0" smtClean="0"/>
              <a:t> Demo: </a:t>
            </a:r>
            <a:br>
              <a:rPr lang="en-US" dirty="0" smtClean="0"/>
            </a:br>
            <a:r>
              <a:rPr lang="en-US" dirty="0" smtClean="0"/>
              <a:t>College Success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7254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Maps for OER Curation</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872108" y="1528344"/>
            <a:ext cx="7471792" cy="4858169"/>
          </a:xfrm>
        </p:spPr>
        <p:txBody>
          <a:bodyPr>
            <a:normAutofit fontScale="92500" lnSpcReduction="20000"/>
          </a:bodyPr>
          <a:lstStyle/>
          <a:p>
            <a:pPr marL="285750" indent="-285750">
              <a:lnSpc>
                <a:spcPct val="150000"/>
              </a:lnSpc>
              <a:buFont typeface="Arial" charset="0"/>
              <a:buChar char="•"/>
            </a:pPr>
            <a:r>
              <a:rPr lang="en-US" sz="2800" dirty="0" smtClean="0"/>
              <a:t>Supports a “Backward Design” Approach</a:t>
            </a:r>
          </a:p>
          <a:p>
            <a:pPr marL="628650" lvl="1" indent="-285750">
              <a:lnSpc>
                <a:spcPct val="150000"/>
              </a:lnSpc>
              <a:buFont typeface="Arial" charset="0"/>
              <a:buChar char="•"/>
            </a:pPr>
            <a:r>
              <a:rPr lang="en-US" sz="2400" dirty="0" smtClean="0"/>
              <a:t>Start with Learning Objectives</a:t>
            </a:r>
          </a:p>
          <a:p>
            <a:pPr marL="628650" lvl="1" indent="-285750">
              <a:lnSpc>
                <a:spcPct val="150000"/>
              </a:lnSpc>
              <a:buFont typeface="Arial" charset="0"/>
              <a:buChar char="•"/>
            </a:pPr>
            <a:r>
              <a:rPr lang="en-US" sz="2400" dirty="0" smtClean="0"/>
              <a:t>Identify Assessments for Measuring Learning</a:t>
            </a:r>
          </a:p>
          <a:p>
            <a:pPr marL="628650" lvl="1" indent="-285750">
              <a:lnSpc>
                <a:spcPct val="150000"/>
              </a:lnSpc>
              <a:buFont typeface="Arial" charset="0"/>
              <a:buChar char="•"/>
            </a:pPr>
            <a:r>
              <a:rPr lang="en-US" sz="2400" dirty="0" smtClean="0"/>
              <a:t>Identify OER Aligned w/ Objectives and Assessments</a:t>
            </a:r>
          </a:p>
          <a:p>
            <a:pPr marL="285750" indent="-285750">
              <a:lnSpc>
                <a:spcPct val="150000"/>
              </a:lnSpc>
              <a:buFont typeface="Arial" charset="0"/>
              <a:buChar char="•"/>
            </a:pPr>
            <a:r>
              <a:rPr lang="en-US" sz="2800" dirty="0" smtClean="0"/>
              <a:t>Helps Faculty Track and Confirm CC Licenses</a:t>
            </a:r>
          </a:p>
          <a:p>
            <a:pPr marL="628650" lvl="1" indent="-285750">
              <a:lnSpc>
                <a:spcPct val="150000"/>
              </a:lnSpc>
              <a:buFont typeface="Arial" charset="0"/>
              <a:buChar char="•"/>
            </a:pPr>
            <a:r>
              <a:rPr lang="en-US" sz="2400" dirty="0" smtClean="0"/>
              <a:t>Reminder: Its important for faculty to attribute original authors to fulfill CC legal requirements</a:t>
            </a:r>
          </a:p>
          <a:p>
            <a:pPr marL="285750" indent="-285750">
              <a:lnSpc>
                <a:spcPct val="150000"/>
              </a:lnSpc>
              <a:buFont typeface="Arial" charset="0"/>
              <a:buChar char="•"/>
            </a:pPr>
            <a:r>
              <a:rPr lang="en-US" sz="2800" dirty="0" smtClean="0"/>
              <a:t>Consider using a Google Spreadsheet to Facilitate Collaboration and Support</a:t>
            </a:r>
          </a:p>
          <a:p>
            <a:pPr marL="628650" lvl="1" indent="-285750">
              <a:buFont typeface="Arial" charset="0"/>
              <a:buChar char="•"/>
            </a:pPr>
            <a:endParaRPr lang="en-US" sz="2400" dirty="0"/>
          </a:p>
        </p:txBody>
      </p:sp>
    </p:spTree>
    <p:extLst>
      <p:ext uri="{BB962C8B-B14F-4D97-AF65-F5344CB8AC3E}">
        <p14:creationId xmlns:p14="http://schemas.microsoft.com/office/powerpoint/2010/main" val="194035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3978" y="219960"/>
            <a:ext cx="8254735" cy="6287800"/>
            <a:chOff x="293973" y="14562"/>
            <a:chExt cx="8254735" cy="4715850"/>
          </a:xfrm>
        </p:grpSpPr>
        <p:pic>
          <p:nvPicPr>
            <p:cNvPr id="6" name="Picture 5" descr="textbook cos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73" y="27263"/>
              <a:ext cx="7628842" cy="4703149"/>
            </a:xfrm>
            <a:prstGeom prst="rect">
              <a:avLst/>
            </a:prstGeom>
          </p:spPr>
        </p:pic>
        <p:sp>
          <p:nvSpPr>
            <p:cNvPr id="8" name="Rectangle 7"/>
            <p:cNvSpPr/>
            <p:nvPr/>
          </p:nvSpPr>
          <p:spPr>
            <a:xfrm>
              <a:off x="293973" y="14562"/>
              <a:ext cx="8254735" cy="5607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8472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 y="2039498"/>
            <a:ext cx="7558750" cy="2246751"/>
          </a:xfrm>
          <a:prstGeom prst="rect">
            <a:avLst/>
          </a:prstGeom>
          <a:ln>
            <a:noFill/>
          </a:ln>
          <a:effectLst>
            <a:outerShdw blurRad="190500" algn="tl" rotWithShape="0">
              <a:srgbClr val="000000">
                <a:alpha val="70000"/>
              </a:srgbClr>
            </a:outerShdw>
          </a:effectLst>
        </p:spPr>
      </p:pic>
      <p:sp>
        <p:nvSpPr>
          <p:cNvPr id="4" name="TextBox 3"/>
          <p:cNvSpPr txBox="1"/>
          <p:nvPr/>
        </p:nvSpPr>
        <p:spPr>
          <a:xfrm>
            <a:off x="1093325" y="971551"/>
            <a:ext cx="7172325" cy="527067"/>
          </a:xfrm>
          <a:prstGeom prst="rect">
            <a:avLst/>
          </a:prstGeom>
          <a:noFill/>
        </p:spPr>
        <p:txBody>
          <a:bodyPr wrap="square" lIns="34290" tIns="17145" rIns="34290" bIns="17145" rtlCol="0">
            <a:spAutoFit/>
          </a:bodyPr>
          <a:lstStyle/>
          <a:p>
            <a:r>
              <a:rPr lang="en-US" sz="3200" dirty="0" smtClean="0">
                <a:latin typeface="Trebuchet MS"/>
                <a:ea typeface="Open Sans" panose="020B0606030504020204" pitchFamily="34" charset="0"/>
                <a:cs typeface="Trebuchet MS"/>
              </a:rPr>
              <a:t>Let’s take a look at some example</a:t>
            </a:r>
            <a:r>
              <a:rPr lang="is-IS" sz="3200" dirty="0" smtClean="0">
                <a:latin typeface="Trebuchet MS"/>
                <a:ea typeface="Open Sans" panose="020B0606030504020204" pitchFamily="34" charset="0"/>
                <a:cs typeface="Trebuchet MS"/>
              </a:rPr>
              <a:t>…</a:t>
            </a:r>
            <a:endParaRPr lang="en-US" sz="3200" dirty="0">
              <a:latin typeface="Trebuchet MS"/>
              <a:ea typeface="Open Sans" panose="020B0606030504020204" pitchFamily="34" charset="0"/>
              <a:cs typeface="Trebuchet MS"/>
            </a:endParaRPr>
          </a:p>
        </p:txBody>
      </p:sp>
      <p:sp>
        <p:nvSpPr>
          <p:cNvPr id="5" name="TextBox 4"/>
          <p:cNvSpPr txBox="1"/>
          <p:nvPr/>
        </p:nvSpPr>
        <p:spPr>
          <a:xfrm>
            <a:off x="706900" y="4827129"/>
            <a:ext cx="7679200" cy="1019510"/>
          </a:xfrm>
          <a:prstGeom prst="rect">
            <a:avLst/>
          </a:prstGeom>
          <a:noFill/>
        </p:spPr>
        <p:txBody>
          <a:bodyPr wrap="square" lIns="34290" tIns="17145" rIns="34290" bIns="17145" rtlCol="0">
            <a:spAutoFit/>
          </a:bodyPr>
          <a:lstStyle/>
          <a:p>
            <a:pPr algn="ctr"/>
            <a:r>
              <a:rPr lang="en-US" sz="3200" dirty="0" smtClean="0">
                <a:latin typeface="Trebuchet MS"/>
                <a:ea typeface="Open Sans" panose="020B0606030504020204" pitchFamily="34" charset="0"/>
                <a:cs typeface="Trebuchet MS"/>
              </a:rPr>
              <a:t>Go to</a:t>
            </a:r>
            <a:r>
              <a:rPr lang="en-US" sz="3200" dirty="0">
                <a:latin typeface="Trebuchet MS"/>
                <a:ea typeface="Open Sans" panose="020B0606030504020204" pitchFamily="34" charset="0"/>
                <a:cs typeface="Trebuchet MS"/>
              </a:rPr>
              <a:t>: </a:t>
            </a:r>
            <a:r>
              <a:rPr lang="en-US" sz="3200" dirty="0" err="1" smtClean="0">
                <a:latin typeface="Trebuchet MS"/>
                <a:ea typeface="Open Sans" panose="020B0606030504020204" pitchFamily="34" charset="0"/>
                <a:cs typeface="Trebuchet MS"/>
              </a:rPr>
              <a:t>lumenlearning.com</a:t>
            </a:r>
            <a:r>
              <a:rPr lang="en-US" sz="3200" dirty="0" smtClean="0">
                <a:latin typeface="Trebuchet MS"/>
                <a:ea typeface="Open Sans" panose="020B0606030504020204" pitchFamily="34" charset="0"/>
                <a:cs typeface="Trebuchet MS"/>
              </a:rPr>
              <a:t>/sunytc3/</a:t>
            </a:r>
          </a:p>
          <a:p>
            <a:pPr algn="ctr"/>
            <a:r>
              <a:rPr lang="en-US" sz="3200" dirty="0" smtClean="0">
                <a:latin typeface="Trebuchet MS"/>
                <a:ea typeface="Open Sans" panose="020B0606030504020204" pitchFamily="34" charset="0"/>
                <a:cs typeface="Trebuchet MS"/>
              </a:rPr>
              <a:t>And click on </a:t>
            </a:r>
            <a:r>
              <a:rPr lang="en-US" sz="3200" b="1" dirty="0" smtClean="0">
                <a:latin typeface="Trebuchet MS"/>
                <a:ea typeface="Open Sans" panose="020B0606030504020204" pitchFamily="34" charset="0"/>
                <a:cs typeface="Trebuchet MS"/>
              </a:rPr>
              <a:t>Course Mapping Template</a:t>
            </a:r>
            <a:endParaRPr lang="en-US" sz="3200" b="1" dirty="0">
              <a:latin typeface="Trebuchet MS"/>
              <a:ea typeface="Open Sans" panose="020B0606030504020204" pitchFamily="34" charset="0"/>
              <a:cs typeface="Trebuchet MS"/>
            </a:endParaRPr>
          </a:p>
        </p:txBody>
      </p:sp>
    </p:spTree>
    <p:extLst>
      <p:ext uri="{BB962C8B-B14F-4D97-AF65-F5344CB8AC3E}">
        <p14:creationId xmlns:p14="http://schemas.microsoft.com/office/powerpoint/2010/main" val="57739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Lumen Support Services – Help for the Helpers!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988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Lumen Support Services – Help for the Helpers!</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872108" y="1528344"/>
            <a:ext cx="8030918" cy="4743869"/>
          </a:xfrm>
        </p:spPr>
        <p:txBody>
          <a:bodyPr>
            <a:normAutofit/>
          </a:bodyPr>
          <a:lstStyle/>
          <a:p>
            <a:pPr marL="457200" indent="-457200">
              <a:buFont typeface="Arial" charset="0"/>
              <a:buChar char="•"/>
            </a:pPr>
            <a:r>
              <a:rPr lang="en-US" sz="2800" dirty="0" smtClean="0"/>
              <a:t>Lumen Support Desk: </a:t>
            </a:r>
            <a:r>
              <a:rPr lang="en-US" sz="2800" dirty="0" err="1" smtClean="0"/>
              <a:t>support.lumenlearning.com</a:t>
            </a:r>
            <a:endParaRPr lang="en-US" sz="2800" dirty="0" smtClean="0"/>
          </a:p>
          <a:p>
            <a:pPr marL="800100" lvl="1" indent="-457200">
              <a:buFont typeface="Arial" charset="0"/>
              <a:buChar char="•"/>
            </a:pPr>
            <a:r>
              <a:rPr lang="en-US" sz="2400" dirty="0" smtClean="0"/>
              <a:t>User Guide – How to instructions on a range of topics</a:t>
            </a:r>
          </a:p>
          <a:p>
            <a:pPr marL="800100" lvl="1" indent="-457200">
              <a:buFont typeface="Arial" charset="0"/>
              <a:buChar char="•"/>
            </a:pPr>
            <a:r>
              <a:rPr lang="en-US" sz="2400" dirty="0" smtClean="0"/>
              <a:t>Submit Support Request</a:t>
            </a:r>
          </a:p>
          <a:p>
            <a:pPr marL="1314450" lvl="2" indent="-457200">
              <a:buFont typeface="Arial" charset="0"/>
              <a:buChar char="•"/>
            </a:pPr>
            <a:r>
              <a:rPr lang="en-US" sz="2000" dirty="0" smtClean="0"/>
              <a:t>Technical Questions</a:t>
            </a:r>
          </a:p>
          <a:p>
            <a:pPr marL="1314450" lvl="2" indent="-457200">
              <a:buFont typeface="Arial" charset="0"/>
              <a:buChar char="•"/>
            </a:pPr>
            <a:r>
              <a:rPr lang="en-US" sz="2000" dirty="0" smtClean="0"/>
              <a:t>Finding OER</a:t>
            </a:r>
          </a:p>
          <a:p>
            <a:pPr marL="1314450" lvl="2" indent="-457200">
              <a:buFont typeface="Arial" charset="0"/>
              <a:buChar char="•"/>
            </a:pPr>
            <a:r>
              <a:rPr lang="en-US" sz="2000" dirty="0" smtClean="0"/>
              <a:t>Licensing Questions</a:t>
            </a:r>
          </a:p>
          <a:p>
            <a:pPr marL="457200" indent="-457200">
              <a:buFont typeface="Arial" charset="0"/>
              <a:buChar char="•"/>
            </a:pPr>
            <a:r>
              <a:rPr lang="en-US" sz="2800" dirty="0" smtClean="0"/>
              <a:t>Office </a:t>
            </a:r>
            <a:r>
              <a:rPr lang="en-US" sz="2800" dirty="0"/>
              <a:t>Hours: </a:t>
            </a:r>
            <a:r>
              <a:rPr lang="en-US" sz="2800" dirty="0" err="1" smtClean="0"/>
              <a:t>lumenlearning.com</a:t>
            </a:r>
            <a:r>
              <a:rPr lang="en-US" sz="2800" dirty="0" smtClean="0"/>
              <a:t>/office-hours</a:t>
            </a:r>
          </a:p>
          <a:p>
            <a:pPr marL="800100" lvl="1" indent="-457200">
              <a:buFont typeface="Arial" charset="0"/>
              <a:buChar char="•"/>
            </a:pPr>
            <a:r>
              <a:rPr lang="en-US" sz="2400" dirty="0" smtClean="0"/>
              <a:t>Offered daily online (M-F)</a:t>
            </a:r>
          </a:p>
          <a:p>
            <a:pPr marL="800100" lvl="1" indent="-457200">
              <a:buFont typeface="Arial" charset="0"/>
              <a:buChar char="•"/>
            </a:pPr>
            <a:r>
              <a:rPr lang="en-US" sz="2400" dirty="0" smtClean="0"/>
              <a:t>No need to register in advance</a:t>
            </a:r>
          </a:p>
          <a:p>
            <a:pPr marL="800100" lvl="1" indent="-457200">
              <a:buFont typeface="Arial" charset="0"/>
              <a:buChar char="•"/>
            </a:pPr>
            <a:r>
              <a:rPr lang="en-US" sz="2400" dirty="0" smtClean="0"/>
              <a:t>Great for one-on-one live help</a:t>
            </a:r>
            <a:endParaRPr lang="en-US" sz="2400" dirty="0"/>
          </a:p>
        </p:txBody>
      </p:sp>
    </p:spTree>
    <p:extLst>
      <p:ext uri="{BB962C8B-B14F-4D97-AF65-F5344CB8AC3E}">
        <p14:creationId xmlns:p14="http://schemas.microsoft.com/office/powerpoint/2010/main" val="456393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OER </a:t>
            </a:r>
            <a:r>
              <a:rPr lang="en-US" dirty="0" err="1" smtClean="0"/>
              <a:t>LibGuides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988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652809"/>
            <a:ext cx="7700962" cy="4347943"/>
          </a:xfrm>
          <a:prstGeom prst="rect">
            <a:avLst/>
          </a:prstGeom>
          <a:ln>
            <a:noFill/>
          </a:ln>
          <a:effectLst>
            <a:outerShdw blurRad="190500" algn="tl" rotWithShape="0">
              <a:srgbClr val="000000">
                <a:alpha val="70000"/>
              </a:srgbClr>
            </a:outerShdw>
          </a:effectLst>
        </p:spPr>
      </p:pic>
      <p:sp>
        <p:nvSpPr>
          <p:cNvPr id="3" name="Rectangle 2"/>
          <p:cNvSpPr/>
          <p:nvPr/>
        </p:nvSpPr>
        <p:spPr>
          <a:xfrm>
            <a:off x="1846708" y="5575400"/>
            <a:ext cx="5436296" cy="523220"/>
          </a:xfrm>
          <a:prstGeom prst="rect">
            <a:avLst/>
          </a:prstGeom>
        </p:spPr>
        <p:txBody>
          <a:bodyPr wrap="none">
            <a:spAutoFit/>
          </a:bodyPr>
          <a:lstStyle/>
          <a:p>
            <a:r>
              <a:rPr lang="en-US" sz="2800" b="1" dirty="0">
                <a:hlinkClick r:id="rId3"/>
              </a:rPr>
              <a:t>http://</a:t>
            </a:r>
            <a:r>
              <a:rPr lang="en-US" sz="2800" b="1" dirty="0" err="1">
                <a:hlinkClick r:id="rId3"/>
              </a:rPr>
              <a:t>libguides.monroecc.edu</a:t>
            </a:r>
            <a:r>
              <a:rPr lang="en-US" sz="2800" b="1" dirty="0">
                <a:hlinkClick r:id="rId3"/>
              </a:rPr>
              <a:t>/</a:t>
            </a:r>
            <a:r>
              <a:rPr lang="en-US" sz="2800" b="1" dirty="0" err="1">
                <a:hlinkClick r:id="rId3"/>
              </a:rPr>
              <a:t>oer</a:t>
            </a:r>
            <a:endParaRPr lang="en-US" sz="2800" b="1" dirty="0"/>
          </a:p>
        </p:txBody>
      </p:sp>
    </p:spTree>
    <p:extLst>
      <p:ext uri="{BB962C8B-B14F-4D97-AF65-F5344CB8AC3E}">
        <p14:creationId xmlns:p14="http://schemas.microsoft.com/office/powerpoint/2010/main" val="1401264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3" y="481129"/>
            <a:ext cx="8101012" cy="4489140"/>
          </a:xfrm>
          <a:prstGeom prst="rect">
            <a:avLst/>
          </a:prstGeom>
          <a:ln>
            <a:noFill/>
          </a:ln>
          <a:effectLst>
            <a:outerShdw blurRad="190500" algn="tl" rotWithShape="0">
              <a:srgbClr val="000000">
                <a:alpha val="70000"/>
              </a:srgbClr>
            </a:outerShdw>
          </a:effectLst>
        </p:spPr>
      </p:pic>
      <p:sp>
        <p:nvSpPr>
          <p:cNvPr id="6" name="Rectangle 5"/>
          <p:cNvSpPr/>
          <p:nvPr/>
        </p:nvSpPr>
        <p:spPr>
          <a:xfrm>
            <a:off x="1081369" y="5661124"/>
            <a:ext cx="7052700" cy="461665"/>
          </a:xfrm>
          <a:prstGeom prst="rect">
            <a:avLst/>
          </a:prstGeom>
        </p:spPr>
        <p:txBody>
          <a:bodyPr wrap="none">
            <a:spAutoFit/>
          </a:bodyPr>
          <a:lstStyle/>
          <a:p>
            <a:r>
              <a:rPr lang="en-US" sz="2400" b="1" dirty="0">
                <a:hlinkClick r:id="rId3"/>
              </a:rPr>
              <a:t>http://</a:t>
            </a:r>
            <a:r>
              <a:rPr lang="en-US" sz="2400" b="1" dirty="0" err="1">
                <a:hlinkClick r:id="rId3"/>
              </a:rPr>
              <a:t>libguides.tcc.edu</a:t>
            </a:r>
            <a:r>
              <a:rPr lang="en-US" sz="2400" b="1" dirty="0">
                <a:hlinkClick r:id="rId3"/>
              </a:rPr>
              <a:t>/</a:t>
            </a:r>
            <a:r>
              <a:rPr lang="en-US" sz="2400" b="1" dirty="0" err="1">
                <a:hlinkClick r:id="rId3"/>
              </a:rPr>
              <a:t>c.php?g</a:t>
            </a:r>
            <a:r>
              <a:rPr lang="en-US" sz="2400" b="1" dirty="0">
                <a:hlinkClick r:id="rId3"/>
              </a:rPr>
              <a:t>=304199&amp;p=2028752</a:t>
            </a:r>
            <a:endParaRPr lang="en-US" sz="2400" b="1" dirty="0"/>
          </a:p>
        </p:txBody>
      </p:sp>
    </p:spTree>
    <p:extLst>
      <p:ext uri="{BB962C8B-B14F-4D97-AF65-F5344CB8AC3E}">
        <p14:creationId xmlns:p14="http://schemas.microsoft.com/office/powerpoint/2010/main" val="2022751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Faculty Collaboration: Communities of Practice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9429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Collaboration: Communities of Practice</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872107" y="1528344"/>
            <a:ext cx="7786117" cy="4446085"/>
          </a:xfrm>
        </p:spPr>
        <p:txBody>
          <a:bodyPr>
            <a:normAutofit/>
          </a:bodyPr>
          <a:lstStyle/>
          <a:p>
            <a:pPr marL="457200" indent="-457200">
              <a:buFont typeface="Arial" charset="0"/>
              <a:buChar char="•"/>
            </a:pPr>
            <a:r>
              <a:rPr lang="en-US" sz="2800" dirty="0" smtClean="0"/>
              <a:t>OER Communities of Practice</a:t>
            </a:r>
          </a:p>
          <a:p>
            <a:pPr marL="800100" lvl="1" indent="-457200">
              <a:buFont typeface="Arial" charset="0"/>
              <a:buChar char="•"/>
            </a:pPr>
            <a:r>
              <a:rPr lang="en-US" sz="2400" dirty="0" smtClean="0"/>
              <a:t>Can be based subject–based or cross disciplinary</a:t>
            </a:r>
          </a:p>
          <a:p>
            <a:pPr marL="800100" lvl="1" indent="-457200">
              <a:buFont typeface="Arial" charset="0"/>
              <a:buChar char="•"/>
            </a:pPr>
            <a:r>
              <a:rPr lang="en-US" sz="2400" dirty="0" smtClean="0"/>
              <a:t>Can include librarians and instructional designers</a:t>
            </a:r>
          </a:p>
          <a:p>
            <a:pPr marL="800100" lvl="1" indent="-457200">
              <a:buFont typeface="Arial" charset="0"/>
              <a:buChar char="•"/>
            </a:pPr>
            <a:r>
              <a:rPr lang="en-US" sz="2400" dirty="0" smtClean="0"/>
              <a:t>Can be focused on OER curation or development</a:t>
            </a:r>
          </a:p>
          <a:p>
            <a:pPr marL="457200" indent="-457200">
              <a:buFont typeface="Arial" charset="0"/>
              <a:buChar char="•"/>
            </a:pPr>
            <a:r>
              <a:rPr lang="en-US" sz="2800" dirty="0" smtClean="0"/>
              <a:t>Helps to drive innovation and reduce workload</a:t>
            </a:r>
          </a:p>
          <a:p>
            <a:pPr marL="457200" indent="-457200">
              <a:buFont typeface="Arial" charset="0"/>
              <a:buChar char="•"/>
            </a:pPr>
            <a:r>
              <a:rPr lang="en-US" sz="2800" dirty="0" smtClean="0"/>
              <a:t>Lumen is working to form national communities</a:t>
            </a:r>
          </a:p>
          <a:p>
            <a:pPr marL="800100" lvl="1" indent="-457200">
              <a:buFont typeface="Arial" charset="0"/>
              <a:buChar char="•"/>
            </a:pPr>
            <a:r>
              <a:rPr lang="en-US" sz="2400" dirty="0" smtClean="0"/>
              <a:t>Part of the Achieving the Dream OER Degree program</a:t>
            </a:r>
          </a:p>
          <a:p>
            <a:pPr marL="800100" lvl="1" indent="-457200">
              <a:buFont typeface="Arial" charset="0"/>
              <a:buChar char="•"/>
            </a:pPr>
            <a:r>
              <a:rPr lang="en-US" sz="2400" dirty="0"/>
              <a:t>Initial community information at: </a:t>
            </a:r>
            <a:r>
              <a:rPr lang="en-US" sz="2400" dirty="0" err="1" smtClean="0"/>
              <a:t>courses.lumenlearning.com</a:t>
            </a:r>
            <a:r>
              <a:rPr lang="en-US" sz="2400" dirty="0" smtClean="0"/>
              <a:t>/</a:t>
            </a:r>
            <a:r>
              <a:rPr lang="en-US" sz="2400" dirty="0" err="1" smtClean="0"/>
              <a:t>coursesupport</a:t>
            </a:r>
            <a:endParaRPr lang="en-US" sz="2400" dirty="0"/>
          </a:p>
        </p:txBody>
      </p:sp>
    </p:spTree>
    <p:extLst>
      <p:ext uri="{BB962C8B-B14F-4D97-AF65-F5344CB8AC3E}">
        <p14:creationId xmlns:p14="http://schemas.microsoft.com/office/powerpoint/2010/main" val="22373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Textbook cost impacts student success</a:t>
            </a:r>
            <a:endParaRPr lang="en-US" sz="3600" dirty="0">
              <a:latin typeface="+mn-lt"/>
            </a:endParaRPr>
          </a:p>
        </p:txBody>
      </p:sp>
      <p:sp>
        <p:nvSpPr>
          <p:cNvPr id="3" name="Text Placeholder 2"/>
          <p:cNvSpPr>
            <a:spLocks noGrp="1"/>
          </p:cNvSpPr>
          <p:nvPr>
            <p:ph type="body" sz="quarter" idx="10"/>
          </p:nvPr>
        </p:nvSpPr>
        <p:spPr/>
        <p:txBody>
          <a:bodyPr>
            <a:normAutofit/>
          </a:bodyPr>
          <a:lstStyle/>
          <a:p>
            <a:r>
              <a:rPr lang="en-US" dirty="0">
                <a:latin typeface="+mn-lt"/>
                <a:cs typeface="Helvetica Neue Light"/>
              </a:rPr>
              <a:t>Source: 2012 student survey by Florida Virtual </a:t>
            </a:r>
            <a:r>
              <a:rPr lang="en-US" dirty="0" smtClean="0">
                <a:latin typeface="+mn-lt"/>
                <a:cs typeface="Helvetica Neue Light"/>
              </a:rPr>
              <a:t>Campus</a:t>
            </a:r>
            <a:endParaRPr lang="en-US" dirty="0">
              <a:latin typeface="+mn-lt"/>
              <a:cs typeface="Helvetica Neue Light"/>
            </a:endParaRPr>
          </a:p>
        </p:txBody>
      </p:sp>
      <p:sp>
        <p:nvSpPr>
          <p:cNvPr id="15" name="Content Placeholder 2"/>
          <p:cNvSpPr txBox="1">
            <a:spLocks/>
          </p:cNvSpPr>
          <p:nvPr/>
        </p:nvSpPr>
        <p:spPr>
          <a:xfrm>
            <a:off x="540204" y="1604621"/>
            <a:ext cx="3846223"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60%+ do not purchase textbooks at some point due to cost </a:t>
            </a:r>
            <a:endParaRPr lang="en-US" sz="2000" dirty="0">
              <a:cs typeface="Helvetica Neue Light"/>
            </a:endParaRPr>
          </a:p>
        </p:txBody>
      </p:sp>
      <p:sp>
        <p:nvSpPr>
          <p:cNvPr id="16" name="Content Placeholder 2"/>
          <p:cNvSpPr txBox="1">
            <a:spLocks/>
          </p:cNvSpPr>
          <p:nvPr/>
        </p:nvSpPr>
        <p:spPr>
          <a:xfrm>
            <a:off x="546836" y="2353361"/>
            <a:ext cx="3846223"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35% take fewer courses due to textbook cost </a:t>
            </a:r>
            <a:endParaRPr lang="en-US" sz="2000" dirty="0">
              <a:cs typeface="Helvetica Neue Light"/>
            </a:endParaRPr>
          </a:p>
        </p:txBody>
      </p:sp>
      <p:sp>
        <p:nvSpPr>
          <p:cNvPr id="17" name="Content Placeholder 2"/>
          <p:cNvSpPr txBox="1">
            <a:spLocks/>
          </p:cNvSpPr>
          <p:nvPr/>
        </p:nvSpPr>
        <p:spPr>
          <a:xfrm>
            <a:off x="553461" y="3141857"/>
            <a:ext cx="3846223"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31% choose not to register for a course due to textbook cost</a:t>
            </a:r>
            <a:endParaRPr lang="en-US" sz="2000" dirty="0">
              <a:cs typeface="Helvetica Neue Light"/>
            </a:endParaRPr>
          </a:p>
        </p:txBody>
      </p:sp>
      <p:sp>
        <p:nvSpPr>
          <p:cNvPr id="18" name="Content Placeholder 2"/>
          <p:cNvSpPr txBox="1">
            <a:spLocks/>
          </p:cNvSpPr>
          <p:nvPr/>
        </p:nvSpPr>
        <p:spPr>
          <a:xfrm>
            <a:off x="560093" y="3903849"/>
            <a:ext cx="3846223"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23% regularly go without textbooks due to cost</a:t>
            </a:r>
            <a:endParaRPr lang="en-US" sz="2000" dirty="0">
              <a:cs typeface="Helvetica Neue Light"/>
            </a:endParaRPr>
          </a:p>
        </p:txBody>
      </p:sp>
      <p:sp>
        <p:nvSpPr>
          <p:cNvPr id="19" name="Content Placeholder 2"/>
          <p:cNvSpPr txBox="1">
            <a:spLocks/>
          </p:cNvSpPr>
          <p:nvPr/>
        </p:nvSpPr>
        <p:spPr>
          <a:xfrm>
            <a:off x="904398" y="4718849"/>
            <a:ext cx="3495295"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14% have dropped a course due to textbook cost</a:t>
            </a:r>
            <a:endParaRPr lang="en-US" sz="2000" dirty="0">
              <a:cs typeface="Helvetica Neue Light"/>
            </a:endParaRPr>
          </a:p>
        </p:txBody>
      </p:sp>
      <p:sp>
        <p:nvSpPr>
          <p:cNvPr id="20" name="Content Placeholder 2"/>
          <p:cNvSpPr txBox="1">
            <a:spLocks/>
          </p:cNvSpPr>
          <p:nvPr/>
        </p:nvSpPr>
        <p:spPr>
          <a:xfrm>
            <a:off x="560093" y="5414581"/>
            <a:ext cx="3846223"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cs typeface="Helvetica Neue Light"/>
              </a:rPr>
              <a:t>10% have withdrawn from a course due to textbook cost</a:t>
            </a:r>
            <a:endParaRPr lang="en-US" sz="2000" dirty="0">
              <a:cs typeface="Helvetica Neue Light"/>
            </a:endParaRPr>
          </a:p>
        </p:txBody>
      </p:sp>
      <p:grpSp>
        <p:nvGrpSpPr>
          <p:cNvPr id="42" name="Group 41"/>
          <p:cNvGrpSpPr/>
          <p:nvPr/>
        </p:nvGrpSpPr>
        <p:grpSpPr>
          <a:xfrm>
            <a:off x="4533418" y="1497927"/>
            <a:ext cx="3551576" cy="4726660"/>
            <a:chOff x="662615" y="1541729"/>
            <a:chExt cx="3551576" cy="4726660"/>
          </a:xfrm>
        </p:grpSpPr>
        <p:grpSp>
          <p:nvGrpSpPr>
            <p:cNvPr id="43" name="Group 42"/>
            <p:cNvGrpSpPr/>
            <p:nvPr/>
          </p:nvGrpSpPr>
          <p:grpSpPr>
            <a:xfrm>
              <a:off x="662615" y="1541729"/>
              <a:ext cx="3551576" cy="4726660"/>
              <a:chOff x="583103" y="1470998"/>
              <a:chExt cx="4207564" cy="4726660"/>
            </a:xfrm>
          </p:grpSpPr>
          <p:sp>
            <p:nvSpPr>
              <p:cNvPr id="48" name="TextBox 47"/>
              <p:cNvSpPr txBox="1"/>
              <p:nvPr/>
            </p:nvSpPr>
            <p:spPr>
              <a:xfrm>
                <a:off x="583103" y="1470998"/>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sp>
            <p:nvSpPr>
              <p:cNvPr id="49" name="TextBox 48"/>
              <p:cNvSpPr txBox="1"/>
              <p:nvPr/>
            </p:nvSpPr>
            <p:spPr>
              <a:xfrm>
                <a:off x="589731" y="2206486"/>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sp>
            <p:nvSpPr>
              <p:cNvPr id="50" name="TextBox 49"/>
              <p:cNvSpPr txBox="1"/>
              <p:nvPr/>
            </p:nvSpPr>
            <p:spPr>
              <a:xfrm>
                <a:off x="583107" y="2981730"/>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sp>
            <p:nvSpPr>
              <p:cNvPr id="51" name="TextBox 50"/>
              <p:cNvSpPr txBox="1"/>
              <p:nvPr/>
            </p:nvSpPr>
            <p:spPr>
              <a:xfrm>
                <a:off x="583107" y="3776850"/>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sp>
            <p:nvSpPr>
              <p:cNvPr id="52" name="TextBox 51"/>
              <p:cNvSpPr txBox="1"/>
              <p:nvPr/>
            </p:nvSpPr>
            <p:spPr>
              <a:xfrm>
                <a:off x="589735" y="4538842"/>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sp>
            <p:nvSpPr>
              <p:cNvPr id="53" name="TextBox 52"/>
              <p:cNvSpPr txBox="1"/>
              <p:nvPr/>
            </p:nvSpPr>
            <p:spPr>
              <a:xfrm>
                <a:off x="583111" y="5274328"/>
                <a:ext cx="4200932" cy="923330"/>
              </a:xfrm>
              <a:prstGeom prst="rect">
                <a:avLst/>
              </a:prstGeom>
              <a:noFill/>
            </p:spPr>
            <p:txBody>
              <a:bodyPr wrap="square" rtlCol="0">
                <a:spAutoFit/>
              </a:bodyPr>
              <a:lstStyle/>
              <a:p>
                <a:r>
                  <a:rPr lang="en-US" sz="5400" spc="-2000" dirty="0" smtClean="0">
                    <a:solidFill>
                      <a:srgbClr val="0070C0"/>
                    </a:solidFill>
                    <a:cs typeface="Helvetica Neue Light"/>
                    <a:sym typeface="Webdings"/>
                  </a:rPr>
                  <a:t></a:t>
                </a:r>
              </a:p>
            </p:txBody>
          </p:sp>
        </p:grpSp>
        <p:sp>
          <p:nvSpPr>
            <p:cNvPr id="44" name="Rectangle 43"/>
            <p:cNvSpPr/>
            <p:nvPr/>
          </p:nvSpPr>
          <p:spPr>
            <a:xfrm>
              <a:off x="2429059" y="2400955"/>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Helvetica Neue Light"/>
              </a:endParaRPr>
            </a:p>
          </p:txBody>
        </p:sp>
        <p:sp>
          <p:nvSpPr>
            <p:cNvPr id="45" name="Rectangle 44"/>
            <p:cNvSpPr/>
            <p:nvPr/>
          </p:nvSpPr>
          <p:spPr>
            <a:xfrm>
              <a:off x="2342923" y="320270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Helvetica Neue Light"/>
              </a:endParaRPr>
            </a:p>
          </p:txBody>
        </p:sp>
        <p:sp>
          <p:nvSpPr>
            <p:cNvPr id="46" name="Rectangle 45"/>
            <p:cNvSpPr/>
            <p:nvPr/>
          </p:nvSpPr>
          <p:spPr>
            <a:xfrm>
              <a:off x="1965243" y="401770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Helvetica Neue Light"/>
              </a:endParaRPr>
            </a:p>
          </p:txBody>
        </p:sp>
        <p:sp>
          <p:nvSpPr>
            <p:cNvPr id="47" name="Rectangle 46"/>
            <p:cNvSpPr/>
            <p:nvPr/>
          </p:nvSpPr>
          <p:spPr>
            <a:xfrm>
              <a:off x="1534555" y="476644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Helvetica Neue Light"/>
              </a:endParaRPr>
            </a:p>
          </p:txBody>
        </p:sp>
      </p:grpSp>
    </p:spTree>
    <p:extLst>
      <p:ext uri="{BB962C8B-B14F-4D97-AF65-F5344CB8AC3E}">
        <p14:creationId xmlns:p14="http://schemas.microsoft.com/office/powerpoint/2010/main" val="1250043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28104710_30d73d898e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32" y="-50800"/>
            <a:ext cx="10406243" cy="6920559"/>
          </a:xfrm>
          <a:prstGeom prst="rect">
            <a:avLst/>
          </a:prstGeom>
        </p:spPr>
      </p:pic>
      <p:sp>
        <p:nvSpPr>
          <p:cNvPr id="2" name="Title 1"/>
          <p:cNvSpPr>
            <a:spLocks noGrp="1"/>
          </p:cNvSpPr>
          <p:nvPr>
            <p:ph type="ctrTitle"/>
          </p:nvPr>
        </p:nvSpPr>
        <p:spPr>
          <a:xfrm>
            <a:off x="-418743" y="441485"/>
            <a:ext cx="10006811" cy="1470025"/>
          </a:xfrm>
        </p:spPr>
        <p:txBody>
          <a:bodyPr>
            <a:noAutofit/>
          </a:bodyPr>
          <a:lstStyle/>
          <a:p>
            <a:r>
              <a:rPr lang="en-US" sz="5100" dirty="0" smtClean="0">
                <a:solidFill>
                  <a:srgbClr val="FFFFFF"/>
                </a:solidFill>
              </a:rPr>
              <a:t>Open Educational Resources</a:t>
            </a:r>
            <a:endParaRPr lang="en-US" sz="5100" dirty="0">
              <a:solidFill>
                <a:srgbClr val="FFFFFF"/>
              </a:solidFill>
            </a:endParaRPr>
          </a:p>
        </p:txBody>
      </p:sp>
    </p:spTree>
    <p:extLst>
      <p:ext uri="{BB962C8B-B14F-4D97-AF65-F5344CB8AC3E}">
        <p14:creationId xmlns:p14="http://schemas.microsoft.com/office/powerpoint/2010/main" val="74694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714274"/>
            <a:ext cx="7772400" cy="1102519"/>
          </a:xfrm>
          <a:prstGeom prst="rect">
            <a:avLst/>
          </a:prstGeom>
        </p:spPr>
        <p:txBody>
          <a:bodyPr vert="horz">
            <a:normAutofit/>
          </a:bodyPr>
          <a:lstStyle>
            <a:lvl1pPr algn="ctr" defTabSz="457200" rtl="0" eaLnBrk="1" latinLnBrk="0" hangingPunct="1">
              <a:spcBef>
                <a:spcPct val="0"/>
              </a:spcBef>
              <a:buNone/>
              <a:defRPr sz="3200" b="0" i="0" kern="1200">
                <a:solidFill>
                  <a:schemeClr val="tx1"/>
                </a:solidFill>
                <a:latin typeface="Helvetica Neue Light"/>
                <a:ea typeface="+mj-ea"/>
                <a:cs typeface="Helvetica Neue Light"/>
              </a:defRPr>
            </a:lvl1pPr>
          </a:lstStyle>
          <a:p>
            <a:r>
              <a:rPr lang="en-US" sz="3600" dirty="0" smtClean="0">
                <a:solidFill>
                  <a:srgbClr val="000000"/>
                </a:solidFill>
                <a:latin typeface="Seravek Medium"/>
                <a:cs typeface="Seravek Medium"/>
              </a:rPr>
              <a:t>Open </a:t>
            </a:r>
            <a:r>
              <a:rPr lang="en-US" sz="3600" dirty="0" smtClean="0">
                <a:latin typeface="Seravek Medium"/>
                <a:cs typeface="Seravek Medium"/>
              </a:rPr>
              <a:t>Educational Resources (OER)</a:t>
            </a:r>
            <a:endParaRPr lang="en-US" sz="3600" dirty="0">
              <a:latin typeface="Seravek Medium"/>
              <a:cs typeface="Seravek Medium"/>
            </a:endParaRPr>
          </a:p>
        </p:txBody>
      </p:sp>
      <p:sp>
        <p:nvSpPr>
          <p:cNvPr id="8" name="Subtitle 2"/>
          <p:cNvSpPr txBox="1">
            <a:spLocks/>
          </p:cNvSpPr>
          <p:nvPr/>
        </p:nvSpPr>
        <p:spPr>
          <a:xfrm>
            <a:off x="520700" y="2185317"/>
            <a:ext cx="8293100" cy="13144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65000"/>
                    <a:lumOff val="35000"/>
                  </a:schemeClr>
                </a:solidFill>
                <a:latin typeface="Seravek"/>
                <a:cs typeface="Seravek"/>
              </a:rPr>
              <a:t>Any kind of teaching materials </a:t>
            </a:r>
          </a:p>
          <a:p>
            <a:pPr marL="0" indent="0">
              <a:buNone/>
            </a:pPr>
            <a:r>
              <a:rPr lang="en-US" sz="2600" dirty="0" smtClean="0">
                <a:solidFill>
                  <a:schemeClr val="tx1">
                    <a:lumMod val="65000"/>
                    <a:lumOff val="35000"/>
                  </a:schemeClr>
                </a:solidFill>
                <a:latin typeface="Seravek"/>
                <a:cs typeface="Seravek"/>
              </a:rPr>
              <a:t>(e.g., textbooks, syllabi, lesson plans, images, videos, readings, quiz items, assignments, grading rubrics, etc.)</a:t>
            </a:r>
            <a:endParaRPr lang="en-US" sz="2600" dirty="0">
              <a:solidFill>
                <a:schemeClr val="tx1">
                  <a:lumMod val="65000"/>
                  <a:lumOff val="35000"/>
                </a:schemeClr>
              </a:solidFill>
              <a:latin typeface="Seravek"/>
              <a:cs typeface="Seravek"/>
            </a:endParaRPr>
          </a:p>
        </p:txBody>
      </p:sp>
      <p:sp>
        <p:nvSpPr>
          <p:cNvPr id="9" name="Subtitle 2"/>
          <p:cNvSpPr txBox="1">
            <a:spLocks/>
          </p:cNvSpPr>
          <p:nvPr/>
        </p:nvSpPr>
        <p:spPr>
          <a:xfrm>
            <a:off x="508003" y="4072169"/>
            <a:ext cx="8356601" cy="13144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65000"/>
                    <a:lumOff val="35000"/>
                  </a:schemeClr>
                </a:solidFill>
                <a:latin typeface="Seravek"/>
                <a:cs typeface="Seravek"/>
              </a:rPr>
              <a:t>In the public domain or licensed to allow:</a:t>
            </a:r>
          </a:p>
          <a:p>
            <a:pPr marL="514350" indent="-514350">
              <a:buFont typeface="+mj-lt"/>
              <a:buAutoNum type="arabicPeriod"/>
            </a:pPr>
            <a:r>
              <a:rPr lang="en-US" sz="2600" dirty="0" smtClean="0">
                <a:solidFill>
                  <a:schemeClr val="tx1">
                    <a:lumMod val="65000"/>
                    <a:lumOff val="35000"/>
                  </a:schemeClr>
                </a:solidFill>
                <a:latin typeface="Seravek"/>
                <a:cs typeface="Seravek"/>
              </a:rPr>
              <a:t>Free and unfettered access to anyone, and</a:t>
            </a:r>
          </a:p>
          <a:p>
            <a:pPr marL="514350" indent="-514350">
              <a:buFont typeface="+mj-lt"/>
              <a:buAutoNum type="arabicPeriod"/>
            </a:pPr>
            <a:r>
              <a:rPr lang="en-US" sz="2600" dirty="0" smtClean="0">
                <a:solidFill>
                  <a:schemeClr val="tx1">
                    <a:lumMod val="65000"/>
                    <a:lumOff val="35000"/>
                  </a:schemeClr>
                </a:solidFill>
                <a:latin typeface="Seravek"/>
                <a:cs typeface="Seravek"/>
              </a:rPr>
              <a:t>Free permission to engage in the “5R activities”: Retain, reuse, revise, remix, redistribute</a:t>
            </a:r>
            <a:endParaRPr lang="en-US" sz="2600" dirty="0">
              <a:solidFill>
                <a:schemeClr val="tx1">
                  <a:lumMod val="65000"/>
                  <a:lumOff val="35000"/>
                </a:schemeClr>
              </a:solidFill>
              <a:latin typeface="Seravek"/>
              <a:cs typeface="Seravek"/>
            </a:endParaRPr>
          </a:p>
        </p:txBody>
      </p:sp>
    </p:spTree>
    <p:extLst>
      <p:ext uri="{BB962C8B-B14F-4D97-AF65-F5344CB8AC3E}">
        <p14:creationId xmlns:p14="http://schemas.microsoft.com/office/powerpoint/2010/main" val="4101745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0000"/>
      </a:dk1>
      <a:lt1>
        <a:sysClr val="window" lastClr="FFFFFF"/>
      </a:lt1>
      <a:dk2>
        <a:srgbClr val="235493"/>
      </a:dk2>
      <a:lt2>
        <a:srgbClr val="E7E6E6"/>
      </a:lt2>
      <a:accent1>
        <a:srgbClr val="D38F29"/>
      </a:accent1>
      <a:accent2>
        <a:srgbClr val="A03C22"/>
      </a:accent2>
      <a:accent3>
        <a:srgbClr val="103053"/>
      </a:accent3>
      <a:accent4>
        <a:srgbClr val="708090"/>
      </a:accent4>
      <a:accent5>
        <a:srgbClr val="235493"/>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4290" tIns="17145" rIns="34290" bIns="17145" rtlCol="0">
        <a:spAutoFit/>
      </a:bodyPr>
      <a:lstStyle>
        <a:defPPr>
          <a:defRPr sz="900" dirty="0">
            <a:solidFill>
              <a:schemeClr val="accent5"/>
            </a:solidFill>
            <a:latin typeface="Trebuchet MS"/>
            <a:ea typeface="Open Sans" panose="020B0606030504020204" pitchFamily="34" charset="0"/>
            <a:cs typeface="Trebuchet M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6">
      <a:dk1>
        <a:srgbClr val="000000"/>
      </a:dk1>
      <a:lt1>
        <a:sysClr val="window" lastClr="FFFFFF"/>
      </a:lt1>
      <a:dk2>
        <a:srgbClr val="235493"/>
      </a:dk2>
      <a:lt2>
        <a:srgbClr val="E7E6E6"/>
      </a:lt2>
      <a:accent1>
        <a:srgbClr val="D38F29"/>
      </a:accent1>
      <a:accent2>
        <a:srgbClr val="A03C22"/>
      </a:accent2>
      <a:accent3>
        <a:srgbClr val="103053"/>
      </a:accent3>
      <a:accent4>
        <a:srgbClr val="708090"/>
      </a:accent4>
      <a:accent5>
        <a:srgbClr val="235493"/>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4290" tIns="17145" rIns="34290" bIns="17145" rtlCol="0">
        <a:spAutoFit/>
      </a:bodyPr>
      <a:lstStyle>
        <a:defPPr>
          <a:defRPr sz="900" dirty="0">
            <a:solidFill>
              <a:schemeClr val="accent5"/>
            </a:solidFill>
            <a:latin typeface="Trebuchet MS"/>
            <a:ea typeface="Open Sans" panose="020B0606030504020204" pitchFamily="34" charset="0"/>
            <a:cs typeface="Trebuchet M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000000"/>
    </a:dk1>
    <a:lt1>
      <a:sysClr val="window" lastClr="FFFFFF"/>
    </a:lt1>
    <a:dk2>
      <a:srgbClr val="235493"/>
    </a:dk2>
    <a:lt2>
      <a:srgbClr val="E7E6E6"/>
    </a:lt2>
    <a:accent1>
      <a:srgbClr val="D38F29"/>
    </a:accent1>
    <a:accent2>
      <a:srgbClr val="A03C22"/>
    </a:accent2>
    <a:accent3>
      <a:srgbClr val="103053"/>
    </a:accent3>
    <a:accent4>
      <a:srgbClr val="708090"/>
    </a:accent4>
    <a:accent5>
      <a:srgbClr val="235493"/>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41229</TotalTime>
  <Words>4917</Words>
  <Application>Microsoft Macintosh PowerPoint</Application>
  <PresentationFormat>On-screen Show (4:3)</PresentationFormat>
  <Paragraphs>409</Paragraphs>
  <Slides>67</Slides>
  <Notes>25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67</vt:i4>
      </vt:variant>
    </vt:vector>
  </HeadingPairs>
  <TitlesOfParts>
    <vt:vector size="86" baseType="lpstr">
      <vt:lpstr>Bebas Neue</vt:lpstr>
      <vt:lpstr>Bebas Neue Bold</vt:lpstr>
      <vt:lpstr>Calibri</vt:lpstr>
      <vt:lpstr>Calibri Light</vt:lpstr>
      <vt:lpstr>Helvetica Neue Light</vt:lpstr>
      <vt:lpstr>Maven Pro</vt:lpstr>
      <vt:lpstr>ＭＳ Ｐゴシック</vt:lpstr>
      <vt:lpstr>Open Sans</vt:lpstr>
      <vt:lpstr>Seravek</vt:lpstr>
      <vt:lpstr>Seravek Light</vt:lpstr>
      <vt:lpstr>Seravek Medium</vt:lpstr>
      <vt:lpstr>Trebuchet MS</vt:lpstr>
      <vt:lpstr>Webdings</vt:lpstr>
      <vt:lpstr>Zapf Dingbats</vt:lpstr>
      <vt:lpstr>Arial</vt:lpstr>
      <vt:lpstr>Office Theme</vt:lpstr>
      <vt:lpstr>1_Office Theme</vt:lpstr>
      <vt:lpstr>3_Office Theme</vt:lpstr>
      <vt:lpstr>Retrospect</vt:lpstr>
      <vt:lpstr>PowerPoint Presentation</vt:lpstr>
      <vt:lpstr>PowerPoint Presentation</vt:lpstr>
      <vt:lpstr>Improving Access, Affordability and Student Success with Open Educational Resources</vt:lpstr>
      <vt:lpstr>Why adopt OER?</vt:lpstr>
      <vt:lpstr>PowerPoint Presentation</vt:lpstr>
      <vt:lpstr>PowerPoint Presentation</vt:lpstr>
      <vt:lpstr>Textbook cost impacts student success</vt:lpstr>
      <vt:lpstr>Open Educational Resources</vt:lpstr>
      <vt:lpstr>PowerPoint Presentation</vt:lpstr>
      <vt:lpstr>PowerPoint Presentation</vt:lpstr>
      <vt:lpstr>PowerPoint Presentation</vt:lpstr>
      <vt:lpstr>PowerPoint Presentation</vt:lpstr>
      <vt:lpstr>free ≈ open</vt:lpstr>
      <vt:lpstr>Demo: 5R in Action</vt:lpstr>
      <vt:lpstr>Have we built a better mouse trap?</vt:lpstr>
      <vt:lpstr>PowerPoint Presentation</vt:lpstr>
      <vt:lpstr>Free  5Rs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 5Rs ✔ Quality ✔</vt:lpstr>
      <vt:lpstr>WARNING:  Ethical Dilemma Coming Your Way!</vt:lpstr>
      <vt:lpstr>Strategies and Impact  from the Real World</vt:lpstr>
      <vt:lpstr>Monroe Community College</vt:lpstr>
      <vt:lpstr>PowerPoint Presentation</vt:lpstr>
      <vt:lpstr>Strategy #2</vt:lpstr>
      <vt:lpstr>OER-based Degrees</vt:lpstr>
      <vt:lpstr>Would your students like 23%  off per year?</vt:lpstr>
      <vt:lpstr>Discussion and Q&amp;A</vt:lpstr>
      <vt:lpstr>Lumen Learning and Supporting OER Adoption at Scale</vt:lpstr>
      <vt:lpstr>About Lumen Learning</vt:lpstr>
      <vt:lpstr>Benefits of working with Lumen Learning</vt:lpstr>
      <vt:lpstr>Candela Courses</vt:lpstr>
      <vt:lpstr>Waymaker Courses</vt:lpstr>
      <vt:lpstr>Discussion and Q&amp;A</vt:lpstr>
      <vt:lpstr>Achieving the Dream Program Requirements</vt:lpstr>
      <vt:lpstr>WARNING We are building this aircraft as we are flying it!</vt:lpstr>
      <vt:lpstr>What does my AtD Course  Need to Include?</vt:lpstr>
      <vt:lpstr>HELPFUL TIP:  Adopt existing OER whenever possible, build only when absolutely necessary.</vt:lpstr>
      <vt:lpstr>What Licensing Guidelines  Do I Need to Follow?</vt:lpstr>
      <vt:lpstr>PowerPoint Presentation</vt:lpstr>
      <vt:lpstr>What if my course is about  Catcher in the Rye?</vt:lpstr>
      <vt:lpstr>How will licensing be verified?</vt:lpstr>
      <vt:lpstr>HELPFUL TIP:  Start your work by creating a Course Map</vt:lpstr>
      <vt:lpstr>How will OER Course be  Shared with Others?</vt:lpstr>
      <vt:lpstr>Discussion and Q&amp;A</vt:lpstr>
      <vt:lpstr>5R Hands-On Activity</vt:lpstr>
      <vt:lpstr>Supporting OER Adoption</vt:lpstr>
      <vt:lpstr>Supporting OER Adoption</vt:lpstr>
      <vt:lpstr>Waymaker: OER-based Personalized Learning</vt:lpstr>
      <vt:lpstr>About Waymaker</vt:lpstr>
      <vt:lpstr>Waymaker’s Research-based Interventions</vt:lpstr>
      <vt:lpstr>PowerPoint Presentation</vt:lpstr>
      <vt:lpstr>Waymaker Demo:  College Success</vt:lpstr>
      <vt:lpstr>Course Maps for OER Curation</vt:lpstr>
      <vt:lpstr>PowerPoint Presentation</vt:lpstr>
      <vt:lpstr>Lumen Support Services – Help for the Helpers!</vt:lpstr>
      <vt:lpstr>Lumen Support Services – Help for the Helpers!</vt:lpstr>
      <vt:lpstr>OER LibGuides</vt:lpstr>
      <vt:lpstr>PowerPoint Presentation</vt:lpstr>
      <vt:lpstr>PowerPoint Presentation</vt:lpstr>
      <vt:lpstr>Faculty Collaboration: Communities of Practice</vt:lpstr>
      <vt:lpstr>Faculty Collaboration: Communities of Practice</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Joshua Baron</cp:lastModifiedBy>
  <cp:revision>864</cp:revision>
  <cp:lastPrinted>2016-07-19T12:46:02Z</cp:lastPrinted>
  <dcterms:created xsi:type="dcterms:W3CDTF">2014-09-26T10:57:37Z</dcterms:created>
  <dcterms:modified xsi:type="dcterms:W3CDTF">2016-11-18T15:43:36Z</dcterms:modified>
</cp:coreProperties>
</file>