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8" r:id="rId3"/>
    <p:sldId id="289" r:id="rId4"/>
    <p:sldId id="284" r:id="rId5"/>
    <p:sldId id="303" r:id="rId6"/>
    <p:sldId id="257" r:id="rId7"/>
    <p:sldId id="299" r:id="rId8"/>
    <p:sldId id="300" r:id="rId9"/>
    <p:sldId id="301" r:id="rId10"/>
    <p:sldId id="302" r:id="rId11"/>
    <p:sldId id="291" r:id="rId12"/>
    <p:sldId id="267" r:id="rId13"/>
    <p:sldId id="259" r:id="rId14"/>
    <p:sldId id="304" r:id="rId15"/>
    <p:sldId id="260" r:id="rId16"/>
    <p:sldId id="261" r:id="rId17"/>
    <p:sldId id="263" r:id="rId18"/>
    <p:sldId id="264" r:id="rId19"/>
    <p:sldId id="265" r:id="rId20"/>
    <p:sldId id="297" r:id="rId21"/>
    <p:sldId id="266" r:id="rId22"/>
    <p:sldId id="292" r:id="rId23"/>
    <p:sldId id="298" r:id="rId24"/>
    <p:sldId id="295" r:id="rId25"/>
    <p:sldId id="296" r:id="rId26"/>
    <p:sldId id="283" r:id="rId27"/>
    <p:sldId id="287" r:id="rId28"/>
    <p:sldId id="285" r:id="rId29"/>
    <p:sldId id="286"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Coppol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0504D"/>
    <a:srgbClr val="1B4080"/>
    <a:srgbClr val="337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876"/>
  </p:normalViewPr>
  <p:slideViewPr>
    <p:cSldViewPr snapToGrid="0" snapToObjects="1">
      <p:cViewPr varScale="1">
        <p:scale>
          <a:sx n="47" d="100"/>
          <a:sy n="47" d="100"/>
        </p:scale>
        <p:origin x="-840" y="-12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Open Courses</c:v>
                </c:pt>
              </c:strCache>
            </c:strRef>
          </c:tx>
          <c:spPr>
            <a:solidFill>
              <a:schemeClr val="accent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 or Better</c:v>
                </c:pt>
                <c:pt idx="1">
                  <c:v>Completion</c:v>
                </c:pt>
              </c:strCache>
            </c:strRef>
          </c:cat>
          <c:val>
            <c:numRef>
              <c:f>Sheet1!$B$2:$B$3</c:f>
              <c:numCache>
                <c:formatCode>0%</c:formatCode>
                <c:ptCount val="2"/>
                <c:pt idx="0">
                  <c:v>0.784</c:v>
                </c:pt>
                <c:pt idx="1">
                  <c:v>0.93</c:v>
                </c:pt>
              </c:numCache>
            </c:numRef>
          </c:val>
        </c:ser>
        <c:ser>
          <c:idx val="1"/>
          <c:order val="1"/>
          <c:tx>
            <c:strRef>
              <c:f>Sheet1!$C$1</c:f>
              <c:strCache>
                <c:ptCount val="1"/>
                <c:pt idx="0">
                  <c:v>Traditional Courses</c:v>
                </c:pt>
              </c:strCache>
            </c:strRef>
          </c:tx>
          <c:spPr>
            <a:solidFill>
              <a:schemeClr val="tx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 or Better</c:v>
                </c:pt>
                <c:pt idx="1">
                  <c:v>Completion</c:v>
                </c:pt>
              </c:strCache>
            </c:strRef>
          </c:cat>
          <c:val>
            <c:numRef>
              <c:f>Sheet1!$C$2:$C$3</c:f>
              <c:numCache>
                <c:formatCode>0%</c:formatCode>
                <c:ptCount val="2"/>
                <c:pt idx="0">
                  <c:v>0.742</c:v>
                </c:pt>
                <c:pt idx="1">
                  <c:v>0.846</c:v>
                </c:pt>
              </c:numCache>
            </c:numRef>
          </c:val>
        </c:ser>
        <c:dLbls>
          <c:showLegendKey val="0"/>
          <c:showVal val="1"/>
          <c:showCatName val="0"/>
          <c:showSerName val="0"/>
          <c:showPercent val="0"/>
          <c:showBubbleSize val="0"/>
        </c:dLbls>
        <c:gapWidth val="150"/>
        <c:axId val="2118675784"/>
        <c:axId val="2081311528"/>
      </c:barChart>
      <c:catAx>
        <c:axId val="2118675784"/>
        <c:scaling>
          <c:orientation val="minMax"/>
        </c:scaling>
        <c:delete val="0"/>
        <c:axPos val="b"/>
        <c:majorTickMark val="out"/>
        <c:minorTickMark val="none"/>
        <c:tickLblPos val="nextTo"/>
        <c:txPr>
          <a:bodyPr/>
          <a:lstStyle/>
          <a:p>
            <a:pPr>
              <a:defRPr b="0" i="0">
                <a:latin typeface="Calibri Light"/>
                <a:cs typeface="Calibri Light"/>
              </a:defRPr>
            </a:pPr>
            <a:endParaRPr lang="en-US"/>
          </a:p>
        </c:txPr>
        <c:crossAx val="2081311528"/>
        <c:crosses val="autoZero"/>
        <c:auto val="1"/>
        <c:lblAlgn val="ctr"/>
        <c:lblOffset val="100"/>
        <c:noMultiLvlLbl val="0"/>
      </c:catAx>
      <c:valAx>
        <c:axId val="2081311528"/>
        <c:scaling>
          <c:orientation val="minMax"/>
        </c:scaling>
        <c:delete val="0"/>
        <c:axPos val="l"/>
        <c:numFmt formatCode="0%" sourceLinked="1"/>
        <c:majorTickMark val="out"/>
        <c:minorTickMark val="none"/>
        <c:tickLblPos val="nextTo"/>
        <c:crossAx val="211867578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Open Courses</c:v>
                </c:pt>
              </c:strCache>
            </c:strRef>
          </c:tx>
          <c:spPr>
            <a:solidFill>
              <a:schemeClr val="accent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Current Term Credits</c:v>
                </c:pt>
                <c:pt idx="1">
                  <c:v>Next Term Credits</c:v>
                </c:pt>
              </c:strCache>
            </c:strRef>
          </c:cat>
          <c:val>
            <c:numRef>
              <c:f>Sheet1!$B$2:$B$3</c:f>
              <c:numCache>
                <c:formatCode>General</c:formatCode>
                <c:ptCount val="2"/>
                <c:pt idx="0">
                  <c:v>13.0</c:v>
                </c:pt>
                <c:pt idx="1">
                  <c:v>11.0</c:v>
                </c:pt>
              </c:numCache>
            </c:numRef>
          </c:val>
        </c:ser>
        <c:ser>
          <c:idx val="1"/>
          <c:order val="1"/>
          <c:tx>
            <c:strRef>
              <c:f>Sheet1!$C$1</c:f>
              <c:strCache>
                <c:ptCount val="1"/>
                <c:pt idx="0">
                  <c:v>Traditional Courses</c:v>
                </c:pt>
              </c:strCache>
            </c:strRef>
          </c:tx>
          <c:spPr>
            <a:solidFill>
              <a:schemeClr val="tx2"/>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Current Term Credits</c:v>
                </c:pt>
                <c:pt idx="1">
                  <c:v>Next Term Credits</c:v>
                </c:pt>
              </c:strCache>
            </c:strRef>
          </c:cat>
          <c:val>
            <c:numRef>
              <c:f>Sheet1!$C$2:$C$3</c:f>
              <c:numCache>
                <c:formatCode>General</c:formatCode>
                <c:ptCount val="2"/>
                <c:pt idx="0">
                  <c:v>11.0</c:v>
                </c:pt>
                <c:pt idx="1">
                  <c:v>9.0</c:v>
                </c:pt>
              </c:numCache>
            </c:numRef>
          </c:val>
        </c:ser>
        <c:dLbls>
          <c:showLegendKey val="0"/>
          <c:showVal val="1"/>
          <c:showCatName val="0"/>
          <c:showSerName val="0"/>
          <c:showPercent val="0"/>
          <c:showBubbleSize val="0"/>
        </c:dLbls>
        <c:gapWidth val="150"/>
        <c:axId val="2120124440"/>
        <c:axId val="2120127496"/>
      </c:barChart>
      <c:catAx>
        <c:axId val="2120124440"/>
        <c:scaling>
          <c:orientation val="minMax"/>
        </c:scaling>
        <c:delete val="0"/>
        <c:axPos val="b"/>
        <c:majorTickMark val="out"/>
        <c:minorTickMark val="none"/>
        <c:tickLblPos val="nextTo"/>
        <c:txPr>
          <a:bodyPr/>
          <a:lstStyle/>
          <a:p>
            <a:pPr>
              <a:defRPr b="0" i="0">
                <a:latin typeface="Calibri Light"/>
                <a:cs typeface="Calibri Light"/>
              </a:defRPr>
            </a:pPr>
            <a:endParaRPr lang="en-US"/>
          </a:p>
        </c:txPr>
        <c:crossAx val="2120127496"/>
        <c:crosses val="autoZero"/>
        <c:auto val="1"/>
        <c:lblAlgn val="ctr"/>
        <c:lblOffset val="100"/>
        <c:noMultiLvlLbl val="0"/>
      </c:catAx>
      <c:valAx>
        <c:axId val="2120127496"/>
        <c:scaling>
          <c:orientation val="minMax"/>
        </c:scaling>
        <c:delete val="0"/>
        <c:axPos val="l"/>
        <c:numFmt formatCode="General" sourceLinked="1"/>
        <c:majorTickMark val="out"/>
        <c:minorTickMark val="none"/>
        <c:tickLblPos val="nextTo"/>
        <c:crossAx val="21201244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0486013452890547"/>
          <c:y val="0.0408174087855455"/>
          <c:w val="0.951277"/>
          <c:h val="0.88489"/>
        </c:manualLayout>
      </c:layout>
      <c:barChart>
        <c:barDir val="col"/>
        <c:grouping val="stacked"/>
        <c:varyColors val="0"/>
        <c:ser>
          <c:idx val="0"/>
          <c:order val="0"/>
          <c:tx>
            <c:strRef>
              <c:f>Sheet1!$B$1</c:f>
              <c:strCache>
                <c:ptCount val="1"/>
                <c:pt idx="0">
                  <c:v>Spring 2017</c:v>
                </c:pt>
              </c:strCache>
            </c:strRef>
          </c:tx>
          <c:spPr>
            <a:solidFill>
              <a:schemeClr val="accent1">
                <a:lumOff val="-7647"/>
              </a:schemeClr>
            </a:solidFill>
            <a:ln w="12700" cap="flat">
              <a:noFill/>
              <a:miter lim="400000"/>
            </a:ln>
            <a:effectLst/>
          </c:spPr>
          <c:invertIfNegative val="0"/>
          <c:cat>
            <c:strRef>
              <c:f>Sheet1!$A$2:$A$26</c:f>
              <c:strCache>
                <c:ptCount val="25"/>
                <c:pt idx="0">
                  <c:v>VA</c:v>
                </c:pt>
                <c:pt idx="1">
                  <c:v>CA</c:v>
                </c:pt>
                <c:pt idx="2">
                  <c:v>NY</c:v>
                </c:pt>
                <c:pt idx="3">
                  <c:v>FL</c:v>
                </c:pt>
                <c:pt idx="4">
                  <c:v>UT</c:v>
                </c:pt>
                <c:pt idx="5">
                  <c:v>TX</c:v>
                </c:pt>
                <c:pt idx="6">
                  <c:v>IN</c:v>
                </c:pt>
                <c:pt idx="7">
                  <c:v>MD</c:v>
                </c:pt>
                <c:pt idx="8">
                  <c:v>WA</c:v>
                </c:pt>
                <c:pt idx="9">
                  <c:v>AZ</c:v>
                </c:pt>
                <c:pt idx="10">
                  <c:v>CT</c:v>
                </c:pt>
                <c:pt idx="11">
                  <c:v>OR</c:v>
                </c:pt>
                <c:pt idx="12">
                  <c:v>MS</c:v>
                </c:pt>
                <c:pt idx="13">
                  <c:v>ID</c:v>
                </c:pt>
                <c:pt idx="14">
                  <c:v>MA</c:v>
                </c:pt>
                <c:pt idx="15">
                  <c:v>TN</c:v>
                </c:pt>
                <c:pt idx="16">
                  <c:v>NC</c:v>
                </c:pt>
                <c:pt idx="17">
                  <c:v>KS</c:v>
                </c:pt>
                <c:pt idx="18">
                  <c:v>AL</c:v>
                </c:pt>
                <c:pt idx="19">
                  <c:v>MN</c:v>
                </c:pt>
                <c:pt idx="20">
                  <c:v>MI</c:v>
                </c:pt>
                <c:pt idx="21">
                  <c:v>PA</c:v>
                </c:pt>
                <c:pt idx="22">
                  <c:v>IA</c:v>
                </c:pt>
                <c:pt idx="23">
                  <c:v>KY</c:v>
                </c:pt>
                <c:pt idx="24">
                  <c:v>WV</c:v>
                </c:pt>
              </c:strCache>
            </c:strRef>
          </c:cat>
          <c:val>
            <c:numRef>
              <c:f>Sheet1!$B$2:$B$26</c:f>
              <c:numCache>
                <c:formatCode>General</c:formatCode>
                <c:ptCount val="25"/>
                <c:pt idx="0">
                  <c:v>13566.0</c:v>
                </c:pt>
                <c:pt idx="1">
                  <c:v>9741.0</c:v>
                </c:pt>
                <c:pt idx="2">
                  <c:v>9357.0</c:v>
                </c:pt>
                <c:pt idx="3">
                  <c:v>7123.0</c:v>
                </c:pt>
                <c:pt idx="4">
                  <c:v>6613.0</c:v>
                </c:pt>
                <c:pt idx="5">
                  <c:v>5889.0</c:v>
                </c:pt>
                <c:pt idx="6">
                  <c:v>5273.0</c:v>
                </c:pt>
                <c:pt idx="7">
                  <c:v>4998.0</c:v>
                </c:pt>
                <c:pt idx="8">
                  <c:v>3726.0</c:v>
                </c:pt>
                <c:pt idx="9">
                  <c:v>3083.0</c:v>
                </c:pt>
                <c:pt idx="10">
                  <c:v>2233.0</c:v>
                </c:pt>
                <c:pt idx="11">
                  <c:v>1997.0</c:v>
                </c:pt>
                <c:pt idx="12">
                  <c:v>1398.0</c:v>
                </c:pt>
                <c:pt idx="13">
                  <c:v>955.0</c:v>
                </c:pt>
                <c:pt idx="14">
                  <c:v>759.0</c:v>
                </c:pt>
                <c:pt idx="15">
                  <c:v>350.0</c:v>
                </c:pt>
                <c:pt idx="16">
                  <c:v>341.0</c:v>
                </c:pt>
                <c:pt idx="17">
                  <c:v>308.0</c:v>
                </c:pt>
                <c:pt idx="18">
                  <c:v>200.0</c:v>
                </c:pt>
                <c:pt idx="19">
                  <c:v>159.0</c:v>
                </c:pt>
                <c:pt idx="20">
                  <c:v>98.0</c:v>
                </c:pt>
                <c:pt idx="21">
                  <c:v>74.0</c:v>
                </c:pt>
                <c:pt idx="22">
                  <c:v>0.0</c:v>
                </c:pt>
                <c:pt idx="23">
                  <c:v>0.0</c:v>
                </c:pt>
                <c:pt idx="24">
                  <c:v>0.0</c:v>
                </c:pt>
              </c:numCache>
            </c:numRef>
          </c:val>
        </c:ser>
        <c:dLbls>
          <c:showLegendKey val="0"/>
          <c:showVal val="0"/>
          <c:showCatName val="0"/>
          <c:showSerName val="0"/>
          <c:showPercent val="0"/>
          <c:showBubbleSize val="0"/>
        </c:dLbls>
        <c:gapWidth val="40"/>
        <c:overlap val="100"/>
        <c:axId val="2121207432"/>
        <c:axId val="2121210856"/>
      </c:barChart>
      <c:catAx>
        <c:axId val="212120743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200" b="0" i="0" u="none" strike="noStrike">
                <a:solidFill>
                  <a:srgbClr val="A6AAA9"/>
                </a:solidFill>
                <a:latin typeface="Calibri"/>
              </a:defRPr>
            </a:pPr>
            <a:endParaRPr lang="en-US"/>
          </a:p>
        </c:txPr>
        <c:crossAx val="2121210856"/>
        <c:crosses val="autoZero"/>
        <c:auto val="1"/>
        <c:lblAlgn val="ctr"/>
        <c:lblOffset val="100"/>
        <c:noMultiLvlLbl val="1"/>
      </c:catAx>
      <c:valAx>
        <c:axId val="2121210856"/>
        <c:scaling>
          <c:orientation val="minMax"/>
        </c:scaling>
        <c:delete val="0"/>
        <c:axPos val="l"/>
        <c:majorGridlines>
          <c:spPr>
            <a:ln w="12700" cap="flat">
              <a:solidFill>
                <a:srgbClr val="929292"/>
              </a:solidFill>
              <a:custDash>
                <a:ds d="200000" sp="200000"/>
              </a:custDash>
              <a:miter lim="400000"/>
            </a:ln>
          </c:spPr>
        </c:majorGridlines>
        <c:numFmt formatCode="[&lt;1000000]#,###,&quot;K&quot;;#,###.#,,&quot;M&quot;" sourceLinked="0"/>
        <c:majorTickMark val="none"/>
        <c:minorTickMark val="none"/>
        <c:tickLblPos val="nextTo"/>
        <c:spPr>
          <a:ln w="12700" cap="flat">
            <a:noFill/>
            <a:prstDash val="solid"/>
            <a:miter lim="400000"/>
          </a:ln>
        </c:spPr>
        <c:txPr>
          <a:bodyPr rot="0"/>
          <a:lstStyle/>
          <a:p>
            <a:pPr>
              <a:defRPr sz="3200" b="0" i="0" u="none" strike="noStrike">
                <a:solidFill>
                  <a:srgbClr val="A6AAA9"/>
                </a:solidFill>
                <a:latin typeface="Calibri"/>
              </a:defRPr>
            </a:pPr>
            <a:endParaRPr lang="en-US"/>
          </a:p>
        </c:txPr>
        <c:crossAx val="2121207432"/>
        <c:crosses val="autoZero"/>
        <c:crossBetween val="between"/>
        <c:majorUnit val="3500.0"/>
        <c:minorUnit val="1750.0"/>
      </c:valAx>
      <c:spPr>
        <a:noFill/>
        <a:ln w="25400">
          <a:noFill/>
        </a:ln>
        <a:effectLst/>
      </c:spPr>
    </c:plotArea>
    <c:legend>
      <c:legendPos val="r"/>
      <c:layout>
        <c:manualLayout>
          <c:xMode val="edge"/>
          <c:yMode val="edge"/>
          <c:x val="0.725003"/>
          <c:y val="0.543995"/>
          <c:w val="0.250307"/>
          <c:h val="0.0771556"/>
        </c:manualLayout>
      </c:layout>
      <c:overlay val="1"/>
      <c:spPr>
        <a:noFill/>
        <a:ln w="12700" cap="flat">
          <a:noFill/>
          <a:miter lim="400000"/>
        </a:ln>
        <a:effectLst/>
      </c:spPr>
      <c:txPr>
        <a:bodyPr rot="0"/>
        <a:lstStyle/>
        <a:p>
          <a:pPr>
            <a:defRPr sz="3800" b="0" i="0" u="none" strike="noStrike">
              <a:solidFill>
                <a:srgbClr val="000000"/>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strCache>
            </c:strRef>
          </c:tx>
          <c:spPr>
            <a:solidFill>
              <a:srgbClr val="5E86B8"/>
            </a:solidFill>
            <a:ln w="12700" cap="flat">
              <a:noFill/>
              <a:miter lim="400000"/>
            </a:ln>
            <a:effectLst/>
          </c:spPr>
          <c:dPt>
            <c:idx val="0"/>
            <c:bubble3D val="0"/>
          </c:dPt>
          <c:dPt>
            <c:idx val="1"/>
            <c:bubble3D val="0"/>
            <c:spPr>
              <a:solidFill>
                <a:srgbClr val="94B9DA"/>
              </a:solidFill>
              <a:ln w="12700" cap="flat">
                <a:noFill/>
                <a:miter lim="400000"/>
              </a:ln>
              <a:effectLst/>
            </c:spPr>
          </c:dPt>
          <c:dPt>
            <c:idx val="2"/>
            <c:bubble3D val="0"/>
            <c:spPr>
              <a:solidFill>
                <a:srgbClr val="002C64"/>
              </a:solidFill>
              <a:ln w="12700" cap="flat">
                <a:noFill/>
                <a:miter lim="400000"/>
              </a:ln>
              <a:effectLst/>
            </c:spPr>
          </c:dPt>
          <c:cat>
            <c:strRef>
              <c:f>Sheet1!$B$1:$D$1</c:f>
              <c:strCache>
                <c:ptCount val="3"/>
                <c:pt idx="0">
                  <c:v>Technology</c:v>
                </c:pt>
                <c:pt idx="1">
                  <c:v>Content</c:v>
                </c:pt>
                <c:pt idx="2">
                  <c:v>Learning Design</c:v>
                </c:pt>
              </c:strCache>
            </c:strRef>
          </c:cat>
          <c:val>
            <c:numRef>
              <c:f>Sheet1!$B$2:$D$2</c:f>
              <c:numCache>
                <c:formatCode>General</c:formatCode>
                <c:ptCount val="3"/>
                <c:pt idx="0">
                  <c:v>30.0</c:v>
                </c:pt>
                <c:pt idx="1">
                  <c:v>25.0</c:v>
                </c:pt>
                <c:pt idx="2">
                  <c:v>35.0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03673"/>
          <c:y val="0.0540213"/>
          <c:w val="0.891327"/>
          <c:h val="0.854523"/>
        </c:manualLayout>
      </c:layout>
      <c:barChart>
        <c:barDir val="col"/>
        <c:grouping val="clustered"/>
        <c:varyColors val="0"/>
        <c:ser>
          <c:idx val="0"/>
          <c:order val="0"/>
          <c:tx>
            <c:strRef>
              <c:f>Sheet1!$A$2</c:f>
              <c:strCache>
                <c:ptCount val="1"/>
                <c:pt idx="0">
                  <c:v>Lumen</c:v>
                </c:pt>
              </c:strCache>
            </c:strRef>
          </c:tx>
          <c:spPr>
            <a:solidFill>
              <a:srgbClr val="3375BB"/>
            </a:solidFill>
            <a:ln w="12700" cap="flat">
              <a:noFill/>
              <a:miter lim="400000"/>
            </a:ln>
            <a:effectLst/>
          </c:spPr>
          <c:invertIfNegative val="0"/>
          <c:dLbls>
            <c:numFmt formatCode="#,##0.00" sourceLinked="0"/>
            <c:spPr>
              <a:noFill/>
              <a:ln>
                <a:noFill/>
              </a:ln>
              <a:effectLst/>
            </c:spPr>
            <c:txPr>
              <a:bodyPr/>
              <a:lstStyle/>
              <a:p>
                <a:pPr>
                  <a:defRPr sz="5000" b="0" i="0" u="none" strike="noStrike">
                    <a:solidFill>
                      <a:srgbClr val="3375BB"/>
                    </a:solidFill>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Grade differential for low income students</c:v>
                </c:pt>
              </c:strCache>
            </c:strRef>
          </c:cat>
          <c:val>
            <c:numRef>
              <c:f>Sheet1!$B$2:$B$2</c:f>
              <c:numCache>
                <c:formatCode>General</c:formatCode>
                <c:ptCount val="1"/>
                <c:pt idx="0">
                  <c:v>0.0</c:v>
                </c:pt>
              </c:numCache>
            </c:numRef>
          </c:val>
        </c:ser>
        <c:ser>
          <c:idx val="1"/>
          <c:order val="1"/>
          <c:tx>
            <c:strRef>
              <c:f>Sheet1!$A$3</c:f>
              <c:strCache>
                <c:ptCount val="1"/>
                <c:pt idx="0">
                  <c:v>Tradition</c:v>
                </c:pt>
              </c:strCache>
            </c:strRef>
          </c:tx>
          <c:spPr>
            <a:solidFill>
              <a:srgbClr val="103053"/>
            </a:solidFill>
            <a:ln w="12700" cap="flat">
              <a:noFill/>
              <a:miter lim="400000"/>
            </a:ln>
            <a:effectLst/>
          </c:spPr>
          <c:invertIfNegative val="0"/>
          <c:dLbls>
            <c:dLbl>
              <c:idx val="0"/>
              <c:layout>
                <c:manualLayout>
                  <c:x val="-0.00380960799133769"/>
                  <c:y val="0.162063918230724"/>
                </c:manualLayout>
              </c:layout>
              <c:dLblPos val="outEnd"/>
              <c:showLegendKey val="0"/>
              <c:showVal val="1"/>
              <c:showCatName val="0"/>
              <c:showSerName val="0"/>
              <c:showPercent val="0"/>
              <c:showBubbleSize val="0"/>
            </c:dLbl>
            <c:numFmt formatCode="#,##0.00" sourceLinked="0"/>
            <c:spPr>
              <a:noFill/>
              <a:ln>
                <a:noFill/>
              </a:ln>
              <a:effectLst/>
            </c:spPr>
            <c:txPr>
              <a:bodyPr/>
              <a:lstStyle/>
              <a:p>
                <a:pPr>
                  <a:defRPr sz="5000" b="0" i="0" u="none" strike="noStrike">
                    <a:solidFill>
                      <a:srgbClr val="FFFFFF"/>
                    </a:solidFill>
                    <a:effectLst>
                      <a:outerShdw blurRad="127000" dist="25433" dir="5400000" algn="tl">
                        <a:srgbClr val="000000">
                          <a:alpha val="60000"/>
                        </a:srgbClr>
                      </a:outerShdw>
                    </a:effectLst>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Grade differential for low income students</c:v>
                </c:pt>
              </c:strCache>
            </c:strRef>
          </c:cat>
          <c:val>
            <c:numRef>
              <c:f>Sheet1!$B$3:$B$3</c:f>
              <c:numCache>
                <c:formatCode>General</c:formatCode>
                <c:ptCount val="1"/>
                <c:pt idx="0">
                  <c:v>-0.0425</c:v>
                </c:pt>
              </c:numCache>
            </c:numRef>
          </c:val>
        </c:ser>
        <c:dLbls>
          <c:showLegendKey val="0"/>
          <c:showVal val="0"/>
          <c:showCatName val="0"/>
          <c:showSerName val="0"/>
          <c:showPercent val="0"/>
          <c:showBubbleSize val="0"/>
        </c:dLbls>
        <c:gapWidth val="40"/>
        <c:overlap val="-10"/>
        <c:axId val="2119982008"/>
        <c:axId val="2119985368"/>
      </c:barChart>
      <c:catAx>
        <c:axId val="211998200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200" b="0" i="0" u="none" strike="noStrike">
                <a:solidFill>
                  <a:srgbClr val="000000"/>
                </a:solidFill>
                <a:latin typeface="Calibri"/>
              </a:defRPr>
            </a:pPr>
            <a:endParaRPr lang="en-US"/>
          </a:p>
        </c:txPr>
        <c:crossAx val="2119985368"/>
        <c:crosses val="autoZero"/>
        <c:auto val="1"/>
        <c:lblAlgn val="ctr"/>
        <c:lblOffset val="100"/>
        <c:noMultiLvlLbl val="1"/>
      </c:catAx>
      <c:valAx>
        <c:axId val="2119985368"/>
        <c:scaling>
          <c:orientation val="minMax"/>
          <c:max val="0.1"/>
          <c:min val="-0.1"/>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miter lim="400000"/>
          </a:ln>
        </c:spPr>
        <c:txPr>
          <a:bodyPr rot="0"/>
          <a:lstStyle/>
          <a:p>
            <a:pPr>
              <a:defRPr sz="3200" b="0" i="0" u="none" strike="noStrike">
                <a:solidFill>
                  <a:srgbClr val="A6AAA9"/>
                </a:solidFill>
                <a:latin typeface="Calibri"/>
              </a:defRPr>
            </a:pPr>
            <a:endParaRPr lang="en-US"/>
          </a:p>
        </c:txPr>
        <c:crossAx val="2119982008"/>
        <c:crosses val="min"/>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09708"/>
          <c:y val="0.0540213"/>
          <c:w val="0.885292"/>
          <c:h val="0.854523"/>
        </c:manualLayout>
      </c:layout>
      <c:barChart>
        <c:barDir val="col"/>
        <c:grouping val="clustered"/>
        <c:varyColors val="0"/>
        <c:ser>
          <c:idx val="0"/>
          <c:order val="0"/>
          <c:tx>
            <c:strRef>
              <c:f>Sheet1!$A$2</c:f>
              <c:strCache>
                <c:ptCount val="1"/>
                <c:pt idx="0">
                  <c:v>Lumen</c:v>
                </c:pt>
              </c:strCache>
            </c:strRef>
          </c:tx>
          <c:spPr>
            <a:solidFill>
              <a:srgbClr val="3375BB"/>
            </a:solidFill>
            <a:ln w="12700" cap="flat">
              <a:noFill/>
              <a:miter lim="400000"/>
            </a:ln>
            <a:effectLst/>
          </c:spPr>
          <c:invertIfNegative val="0"/>
          <c:dLbls>
            <c:numFmt formatCode="#,##0%" sourceLinked="0"/>
            <c:spPr>
              <a:noFill/>
              <a:ln>
                <a:noFill/>
              </a:ln>
              <a:effectLst/>
            </c:spPr>
            <c:txPr>
              <a:bodyPr/>
              <a:lstStyle/>
              <a:p>
                <a:pPr>
                  <a:defRPr sz="5000" b="0" i="0" u="none" strike="noStrike">
                    <a:solidFill>
                      <a:srgbClr val="FFFFFF"/>
                    </a:solidFill>
                    <a:effectLst>
                      <a:outerShdw blurRad="127000" dist="25433" dir="5400000" algn="tl">
                        <a:srgbClr val="000000">
                          <a:alpha val="60000"/>
                        </a:srgbClr>
                      </a:outerShdw>
                    </a:effectLst>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Completion with a C or Better</c:v>
                </c:pt>
              </c:strCache>
            </c:strRef>
          </c:cat>
          <c:val>
            <c:numRef>
              <c:f>Sheet1!$B$2:$B$2</c:f>
              <c:numCache>
                <c:formatCode>General</c:formatCode>
                <c:ptCount val="1"/>
                <c:pt idx="0">
                  <c:v>0.72</c:v>
                </c:pt>
              </c:numCache>
            </c:numRef>
          </c:val>
        </c:ser>
        <c:ser>
          <c:idx val="1"/>
          <c:order val="1"/>
          <c:tx>
            <c:strRef>
              <c:f>Sheet1!$A$3</c:f>
              <c:strCache>
                <c:ptCount val="1"/>
                <c:pt idx="0">
                  <c:v>Traditional</c:v>
                </c:pt>
              </c:strCache>
            </c:strRef>
          </c:tx>
          <c:spPr>
            <a:solidFill>
              <a:srgbClr val="103053"/>
            </a:solidFill>
            <a:ln w="12700" cap="flat">
              <a:noFill/>
              <a:miter lim="400000"/>
            </a:ln>
            <a:effectLst/>
          </c:spPr>
          <c:invertIfNegative val="0"/>
          <c:dLbls>
            <c:numFmt formatCode="#,##0%" sourceLinked="0"/>
            <c:spPr>
              <a:noFill/>
              <a:ln>
                <a:noFill/>
              </a:ln>
              <a:effectLst/>
            </c:spPr>
            <c:txPr>
              <a:bodyPr/>
              <a:lstStyle/>
              <a:p>
                <a:pPr>
                  <a:defRPr sz="5000" b="0" i="0" u="none" strike="noStrike">
                    <a:solidFill>
                      <a:srgbClr val="FFFFFF"/>
                    </a:solidFill>
                    <a:effectLst>
                      <a:outerShdw blurRad="127000" dist="25433" dir="5400000" algn="tl">
                        <a:srgbClr val="000000">
                          <a:alpha val="60000"/>
                        </a:srgbClr>
                      </a:outerShdw>
                    </a:effectLst>
                    <a:latin typeface="Calibri"/>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Completion with a C or Better</c:v>
                </c:pt>
              </c:strCache>
            </c:strRef>
          </c:cat>
          <c:val>
            <c:numRef>
              <c:f>Sheet1!$B$3:$B$3</c:f>
              <c:numCache>
                <c:formatCode>General</c:formatCode>
                <c:ptCount val="1"/>
                <c:pt idx="0">
                  <c:v>0.67</c:v>
                </c:pt>
              </c:numCache>
            </c:numRef>
          </c:val>
        </c:ser>
        <c:dLbls>
          <c:showLegendKey val="0"/>
          <c:showVal val="0"/>
          <c:showCatName val="0"/>
          <c:showSerName val="0"/>
          <c:showPercent val="0"/>
          <c:showBubbleSize val="0"/>
        </c:dLbls>
        <c:gapWidth val="30"/>
        <c:overlap val="-10"/>
        <c:axId val="2120027560"/>
        <c:axId val="2120030840"/>
      </c:barChart>
      <c:catAx>
        <c:axId val="2120027560"/>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200" b="0" i="0" u="none" strike="noStrike">
                <a:solidFill>
                  <a:srgbClr val="000000"/>
                </a:solidFill>
                <a:latin typeface="Calibri"/>
              </a:defRPr>
            </a:pPr>
            <a:endParaRPr lang="en-US"/>
          </a:p>
        </c:txPr>
        <c:crossAx val="2120030840"/>
        <c:crosses val="autoZero"/>
        <c:auto val="1"/>
        <c:lblAlgn val="ctr"/>
        <c:lblOffset val="100"/>
        <c:noMultiLvlLbl val="1"/>
      </c:catAx>
      <c:valAx>
        <c:axId val="2120030840"/>
        <c:scaling>
          <c:orientation val="minMax"/>
          <c:max val="0.8"/>
          <c:min val="0.6"/>
        </c:scaling>
        <c:delete val="0"/>
        <c:axPos val="l"/>
        <c:majorGridlines>
          <c:spPr>
            <a:ln w="12700" cap="flat">
              <a:solidFill>
                <a:srgbClr val="929292"/>
              </a:solidFill>
              <a:custDash>
                <a:ds d="200000" sp="200000"/>
              </a:custDash>
              <a:miter lim="400000"/>
            </a:ln>
          </c:spPr>
        </c:majorGridlines>
        <c:numFmt formatCode="#,##0%&quot; &quot;;\(#,##0%\)" sourceLinked="0"/>
        <c:majorTickMark val="none"/>
        <c:minorTickMark val="none"/>
        <c:tickLblPos val="nextTo"/>
        <c:spPr>
          <a:ln w="12700" cap="flat">
            <a:noFill/>
            <a:prstDash val="solid"/>
            <a:miter lim="400000"/>
          </a:ln>
        </c:spPr>
        <c:txPr>
          <a:bodyPr rot="0"/>
          <a:lstStyle/>
          <a:p>
            <a:pPr>
              <a:defRPr sz="3200" b="0" i="0" u="none" strike="noStrike">
                <a:solidFill>
                  <a:srgbClr val="A6AAA9"/>
                </a:solidFill>
                <a:latin typeface="Calibri"/>
              </a:defRPr>
            </a:pPr>
            <a:endParaRPr lang="en-US"/>
          </a:p>
        </c:txPr>
        <c:crossAx val="2120027560"/>
        <c:crosses val="autoZero"/>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08-01T15:59:53.400" idx="1">
    <p:pos x="6000" y="0"/>
    <p:text>photo to go with the narrative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25" name="Shape 2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409578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a:t>
            </a:r>
            <a:r>
              <a:rPr lang="en-US" baseline="0" dirty="0" smtClean="0"/>
              <a:t> is Lumen</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2</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Faculty can adopt any of the three OER course types you see here: Candela, Waymaker (which we’ll be taking a closer look at today) and OHM, the open math solution. Each provides options for a number of course areas. You’ll also receive a follow up email that will provide information on  how you can get your own copies, ready-to-go in your LMS, for use this fall, spring and beyond.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I’ll now briefly explain what each of these course types entails, then introduce Julie for a deep dive into Waymaker for Intro Psych.</a:t>
            </a: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lang="en-US"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Lumen’s Candela courses offer an easy-to-adopt</a:t>
            </a:r>
            <a:r>
              <a:rPr lang="en-US" baseline="0" dirty="0" smtClean="0"/>
              <a:t> alternative to expensive commercial textbooks in high enrollment college courses. Candela courses are a great starting point for shifting high-enrollment courses to OER, because they offer customizable e-textbook replacement for 70+ high-enrollment college subjects.</a:t>
            </a:r>
            <a:endParaRPr lang="en-US" dirty="0" smtClean="0"/>
          </a:p>
          <a:p>
            <a:endParaRPr lang="en-US" dirty="0" smtClean="0"/>
          </a:p>
          <a:p>
            <a:r>
              <a:rPr lang="en-US" dirty="0" smtClean="0"/>
              <a:t>What we offer.</a:t>
            </a:r>
          </a:p>
          <a:p>
            <a:r>
              <a:rPr lang="en-US" dirty="0" smtClean="0"/>
              <a:t>Candela</a:t>
            </a:r>
            <a:r>
              <a:rPr lang="en-US" baseline="0" dirty="0" smtClean="0"/>
              <a:t> courses are complete digital courses that offer customizable OER to replace traditional textbooks. You might think of these as comparable to publisher’s traditional textbooks: no better, no worse.</a:t>
            </a:r>
          </a:p>
          <a:p>
            <a:r>
              <a:rPr lang="en-US" baseline="0" dirty="0" err="1" smtClean="0"/>
              <a:t>Waymaker</a:t>
            </a:r>
            <a:r>
              <a:rPr lang="en-US" baseline="0" dirty="0" smtClean="0"/>
              <a:t> courses are complete digital courses designed around a personalized learning pedagogy and toolset. With these courses, we’ve taken the learning design several steps further, with the goal of creating a more powerful, more effective learning experience for students using OER. </a:t>
            </a:r>
          </a:p>
          <a:p>
            <a:r>
              <a:rPr lang="en-US" baseline="0" dirty="0" smtClean="0"/>
              <a:t>Lumen’s Online Homework Manager (OHM) provides instructional content, online practice problems and assessments for many college math courses. Lumen courses combine the flexibility of open educational resources with the reliability, security, accessibility and ease-of-use you expect from an enterprise learning system.</a:t>
            </a:r>
            <a:endParaRPr lang="en-US" dirty="0"/>
          </a:p>
        </p:txBody>
      </p:sp>
    </p:spTree>
    <p:extLst>
      <p:ext uri="{BB962C8B-B14F-4D97-AF65-F5344CB8AC3E}">
        <p14:creationId xmlns:p14="http://schemas.microsoft.com/office/powerpoint/2010/main" val="3846326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Powered by OHM,</a:t>
            </a:r>
            <a:r>
              <a:rPr lang="en-US" sz="2400" kern="1200" baseline="0" dirty="0" smtClean="0">
                <a:solidFill>
                  <a:schemeClr val="tx1"/>
                </a:solidFill>
                <a:effectLst/>
                <a:latin typeface="+mn-lt"/>
                <a:ea typeface="+mn-ea"/>
                <a:cs typeface="+mn-cs"/>
              </a:rPr>
              <a:t> </a:t>
            </a:r>
            <a:r>
              <a:rPr lang="en-US" sz="2400" kern="1200" dirty="0" smtClean="0">
                <a:solidFill>
                  <a:schemeClr val="tx1"/>
                </a:solidFill>
                <a:effectLst/>
                <a:latin typeface="+mn-lt"/>
                <a:ea typeface="+mn-ea"/>
                <a:cs typeface="+mn-cs"/>
              </a:rPr>
              <a:t>OER math courses from Lumen Learning provide instructional content, online practice problems and assessments for many college math courses. Lumen courses combine the flexibility of open educational resources with the reliability, security, accessibility and ease-of-use you expect from an enterprise learning system. Used by thousands of students and instructors each term, Lumen courses are very affordable options. </a:t>
            </a:r>
          </a:p>
          <a:p>
            <a:endParaRPr lang="en-US" dirty="0"/>
          </a:p>
        </p:txBody>
      </p:sp>
    </p:spTree>
    <p:extLst>
      <p:ext uri="{BB962C8B-B14F-4D97-AF65-F5344CB8AC3E}">
        <p14:creationId xmlns:p14="http://schemas.microsoft.com/office/powerpoint/2010/main" val="236340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Lumen’s </a:t>
            </a:r>
            <a:r>
              <a:rPr lang="en-US" sz="2400" i="1" kern="1200" dirty="0" err="1" smtClean="0">
                <a:solidFill>
                  <a:schemeClr val="tx1"/>
                </a:solidFill>
                <a:effectLst/>
                <a:latin typeface="+mn-lt"/>
                <a:ea typeface="+mn-ea"/>
                <a:cs typeface="+mn-cs"/>
              </a:rPr>
              <a:t>Waymaker</a:t>
            </a:r>
            <a:r>
              <a:rPr lang="en-US" sz="2400" i="1" kern="1200" dirty="0" smtClean="0">
                <a:solidFill>
                  <a:schemeClr val="tx1"/>
                </a:solidFill>
                <a:effectLst/>
                <a:latin typeface="+mn-lt"/>
                <a:ea typeface="+mn-ea"/>
                <a:cs typeface="+mn-cs"/>
              </a:rPr>
              <a:t> </a:t>
            </a:r>
            <a:r>
              <a:rPr lang="en-US" sz="2400" kern="1200" dirty="0" smtClean="0">
                <a:solidFill>
                  <a:schemeClr val="tx1"/>
                </a:solidFill>
                <a:effectLst/>
                <a:latin typeface="+mn-lt"/>
                <a:ea typeface="+mn-ea"/>
                <a:cs typeface="+mn-cs"/>
              </a:rPr>
              <a:t>digital courseware combines curated OER content with human-centered personalized learning tools engineered to enhance student success. </a:t>
            </a:r>
            <a:r>
              <a:rPr lang="en-US" sz="2400" kern="1200" dirty="0" err="1" smtClean="0">
                <a:solidFill>
                  <a:schemeClr val="tx1"/>
                </a:solidFill>
                <a:effectLst/>
                <a:latin typeface="+mn-lt"/>
                <a:ea typeface="+mn-ea"/>
                <a:cs typeface="+mn-cs"/>
              </a:rPr>
              <a:t>Waymaker’s</a:t>
            </a:r>
            <a:r>
              <a:rPr lang="en-US" sz="2400" kern="1200" dirty="0" smtClean="0">
                <a:solidFill>
                  <a:schemeClr val="tx1"/>
                </a:solidFill>
                <a:effectLst/>
                <a:latin typeface="+mn-lt"/>
                <a:ea typeface="+mn-ea"/>
                <a:cs typeface="+mn-cs"/>
              </a:rPr>
              <a:t> personalized study plan develops students’ metacognitive abilities by providing them with relevant information and choices about their learning and real-time feedback to help them progress. </a:t>
            </a:r>
            <a:r>
              <a:rPr lang="en-US" sz="2400" kern="1200" dirty="0" err="1" smtClean="0">
                <a:solidFill>
                  <a:schemeClr val="tx1"/>
                </a:solidFill>
                <a:effectLst/>
                <a:latin typeface="+mn-lt"/>
                <a:ea typeface="+mn-ea"/>
                <a:cs typeface="+mn-cs"/>
              </a:rPr>
              <a:t>Waymaker</a:t>
            </a:r>
            <a:r>
              <a:rPr lang="en-US" sz="2400" kern="1200" dirty="0" smtClean="0">
                <a:solidFill>
                  <a:schemeClr val="tx1"/>
                </a:solidFill>
                <a:effectLst/>
                <a:latin typeface="+mn-lt"/>
                <a:ea typeface="+mn-ea"/>
                <a:cs typeface="+mn-cs"/>
              </a:rPr>
              <a:t> creates efficiencies for instructors to help them identify and help struggling students when and where needed.</a:t>
            </a:r>
          </a:p>
          <a:p>
            <a:endParaRPr lang="en-US" dirty="0"/>
          </a:p>
        </p:txBody>
      </p:sp>
    </p:spTree>
    <p:extLst>
      <p:ext uri="{BB962C8B-B14F-4D97-AF65-F5344CB8AC3E}">
        <p14:creationId xmlns:p14="http://schemas.microsoft.com/office/powerpoint/2010/main" val="364830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Students</a:t>
            </a:r>
            <a:r>
              <a:rPr lang="en-US" baseline="0" dirty="0" smtClean="0"/>
              <a:t> who were Pell eligible and did not get to use </a:t>
            </a:r>
            <a:r>
              <a:rPr lang="en-US" baseline="0" dirty="0" err="1" smtClean="0"/>
              <a:t>Waymaker</a:t>
            </a:r>
            <a:r>
              <a:rPr lang="en-US" baseline="0" dirty="0" smtClean="0"/>
              <a:t> received a final grade 1/3 of a letter grade lower than their non-Pell eligible peers. </a:t>
            </a:r>
          </a:p>
          <a:p>
            <a:r>
              <a:rPr lang="en-US" baseline="0" dirty="0" smtClean="0"/>
              <a:t>(These differences in final grade are statistically significant).</a:t>
            </a:r>
          </a:p>
          <a:p>
            <a:r>
              <a:rPr lang="en-US" dirty="0" smtClean="0"/>
              <a:t>Students</a:t>
            </a:r>
            <a:r>
              <a:rPr lang="en-US" baseline="0" dirty="0" smtClean="0"/>
              <a:t> who were Pell eligible and did get to use </a:t>
            </a:r>
            <a:r>
              <a:rPr lang="en-US" baseline="0" dirty="0" err="1" smtClean="0"/>
              <a:t>Waymaker</a:t>
            </a:r>
            <a:r>
              <a:rPr lang="en-US" baseline="0" dirty="0" smtClean="0"/>
              <a:t> received the same final grades as their non-Pell eligible peers.</a:t>
            </a:r>
          </a:p>
          <a:p>
            <a:r>
              <a:rPr lang="en-US" baseline="0" dirty="0" smtClean="0"/>
              <a:t> (There is no statistically significant difference in these grades.)</a:t>
            </a:r>
            <a:endParaRPr lang="en-US" dirty="0"/>
          </a:p>
        </p:txBody>
      </p:sp>
    </p:spTree>
    <p:extLst>
      <p:ext uri="{BB962C8B-B14F-4D97-AF65-F5344CB8AC3E}">
        <p14:creationId xmlns:p14="http://schemas.microsoft.com/office/powerpoint/2010/main" val="69206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20</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is Lumen</a:t>
            </a: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“Control” sections use a variety</a:t>
            </a:r>
            <a:r>
              <a:rPr lang="en-US" sz="1200" b="1" kern="1200" baseline="0" dirty="0" smtClean="0">
                <a:solidFill>
                  <a:schemeClr val="tx1"/>
                </a:solidFill>
                <a:effectLst/>
                <a:latin typeface="+mn-lt"/>
                <a:ea typeface="+mn-ea"/>
                <a:cs typeface="+mn-cs"/>
              </a:rPr>
              <a:t> of required course materials. Some use commercial textbooks. Others use OER textbooks.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24</a:t>
            </a:fld>
            <a:endParaRPr lang="en-US"/>
          </a:p>
        </p:txBody>
      </p:sp>
    </p:spTree>
    <p:extLst>
      <p:ext uri="{BB962C8B-B14F-4D97-AF65-F5344CB8AC3E}">
        <p14:creationId xmlns:p14="http://schemas.microsoft.com/office/powerpoint/2010/main" val="667956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“Control” sections use a variety</a:t>
            </a:r>
            <a:r>
              <a:rPr lang="en-US" sz="1200" b="1" kern="1200" baseline="0" dirty="0" smtClean="0">
                <a:solidFill>
                  <a:schemeClr val="tx1"/>
                </a:solidFill>
                <a:effectLst/>
                <a:latin typeface="+mn-lt"/>
                <a:ea typeface="+mn-ea"/>
                <a:cs typeface="+mn-cs"/>
              </a:rPr>
              <a:t> of required course materials. Some use commercial textbooks. Others use OER textbooks.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25</a:t>
            </a:fld>
            <a:endParaRPr lang="en-US"/>
          </a:p>
        </p:txBody>
      </p:sp>
    </p:spTree>
    <p:extLst>
      <p:ext uri="{BB962C8B-B14F-4D97-AF65-F5344CB8AC3E}">
        <p14:creationId xmlns:p14="http://schemas.microsoft.com/office/powerpoint/2010/main" val="667956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Many resources are available</a:t>
            </a:r>
            <a:r>
              <a:rPr lang="en-US" baseline="0" dirty="0" smtClean="0"/>
              <a:t> to help you learn more.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27</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is Lumen</a:t>
            </a:r>
          </a:p>
        </p:txBody>
      </p:sp>
      <p:sp>
        <p:nvSpPr>
          <p:cNvPr id="195" name="Shape 1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want to make</a:t>
            </a:r>
            <a:r>
              <a:rPr lang="en-US" baseline="0" dirty="0" smtClean="0"/>
              <a:t> the transition to OER, many choices are available to help you on that path. What’s different about working with Lumen Learning? It comes down to two basic things: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28</a:t>
            </a:fld>
            <a:endParaRPr lang="en-US"/>
          </a:p>
        </p:txBody>
      </p:sp>
    </p:spTree>
    <p:extLst>
      <p:ext uri="{BB962C8B-B14F-4D97-AF65-F5344CB8AC3E}">
        <p14:creationId xmlns:p14="http://schemas.microsoft.com/office/powerpoint/2010/main" val="3846228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want to make</a:t>
            </a:r>
            <a:r>
              <a:rPr lang="en-US" baseline="0" dirty="0" smtClean="0"/>
              <a:t> the transition to OER, many choices are available to help you on that path. What’s different about working with Lumen Learning? It comes down to two basic things: 1) well-designed and customizable OER course materials that are a better, simpler starting point, and 2) well-supported OER projects designed around your institution’s goals and priorities, along with the technical expertise to help you realize those goals.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29</a:t>
            </a:fld>
            <a:endParaRPr lang="en-US"/>
          </a:p>
        </p:txBody>
      </p:sp>
    </p:spTree>
    <p:extLst>
      <p:ext uri="{BB962C8B-B14F-4D97-AF65-F5344CB8AC3E}">
        <p14:creationId xmlns:p14="http://schemas.microsoft.com/office/powerpoint/2010/main" val="384622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What</a:t>
            </a:r>
            <a:r>
              <a:rPr lang="en-US" baseline="0" dirty="0" smtClean="0"/>
              <a:t> is Lumen</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4</a:t>
            </a:fld>
            <a:endParaRPr lang="en-US"/>
          </a:p>
        </p:txBody>
      </p:sp>
    </p:spTree>
    <p:extLst>
      <p:ext uri="{BB962C8B-B14F-4D97-AF65-F5344CB8AC3E}">
        <p14:creationId xmlns:p14="http://schemas.microsoft.com/office/powerpoint/2010/main" val="6469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For many, the barriers are simply too great. (Keep in mind these are 2 year degrees)</a:t>
            </a:r>
          </a:p>
          <a:p>
            <a:pPr lvl="0">
              <a:spcBef>
                <a:spcPts val="0"/>
              </a:spcBef>
              <a:buNone/>
            </a:pPr>
            <a:endParaRPr/>
          </a:p>
          <a:p>
            <a:pPr lvl="0">
              <a:spcBef>
                <a:spcPts val="0"/>
              </a:spcBef>
              <a:buNone/>
            </a:pPr>
            <a:r>
              <a:rPr lang="en"/>
              <a:t>https://www.insidehighered.com/quicktakes/2015/03/09/community-college-enrollment-and-completion-data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dirty="0">
                <a:solidFill>
                  <a:srgbClr val="222222"/>
                </a:solidFill>
                <a:highlight>
                  <a:srgbClr val="FFFFFF"/>
                </a:highlight>
              </a:rPr>
              <a:t>The cost of textbooks is a big part of the problem. About ¼ of in-state tuition (4-year), ¾ of community college tuition.</a:t>
            </a:r>
          </a:p>
          <a:p>
            <a:pPr lvl="0">
              <a:spcBef>
                <a:spcPts val="0"/>
              </a:spcBef>
              <a:buNone/>
            </a:pPr>
            <a:endParaRPr sz="950" dirty="0">
              <a:solidFill>
                <a:srgbClr val="222222"/>
              </a:solidFill>
              <a:highlight>
                <a:srgbClr val="FFFFFF"/>
              </a:highlight>
            </a:endParaRPr>
          </a:p>
          <a:p>
            <a:pPr lvl="0">
              <a:spcBef>
                <a:spcPts val="0"/>
              </a:spcBef>
              <a:buNone/>
            </a:pPr>
            <a:r>
              <a:rPr lang="en" sz="950" dirty="0">
                <a:solidFill>
                  <a:srgbClr val="222222"/>
                </a:solidFill>
                <a:highlight>
                  <a:srgbClr val="FFFFFF"/>
                </a:highlight>
              </a:rPr>
              <a:t>The US Government Accountability Office (GAO) estimates that the cost of textbooks is comparable to 26% of in-state tuition at public universities and 72% at community colleges – up over 800% over the past three decades. Students literally drop out of post-secondary programs because of the cost of textbooks, while others simply forego purchasing required textbooks and suffer the academic consequences. In addition to negatively impacting individual students, the high costs and strict copyrights of educational materials slow the pace of educational innovation and experimentation.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
            </a:r>
            <a:br>
              <a:rPr lang="en"/>
            </a:br>
            <a:r>
              <a:rPr lang="en"/>
              <a:t>The cost of textbooks is negatively impacting student access to required materials (66.6% did not purchase the required textbook) and learning (37.6% earn a poor grade; 19.8% fail a course). </a:t>
            </a:r>
          </a:p>
          <a:p>
            <a:pPr lvl="0">
              <a:spcBef>
                <a:spcPts val="0"/>
              </a:spcBef>
              <a:buNone/>
            </a:pPr>
            <a:endParaRPr/>
          </a:p>
          <a:p>
            <a:pPr lvl="0">
              <a:spcBef>
                <a:spcPts val="0"/>
              </a:spcBef>
              <a:buNone/>
            </a:pPr>
            <a:r>
              <a:rPr lang="en"/>
              <a:t>https://florida.theorangegrove.org/og/file/3a65c507-2510-42d7-814c-ffdefd394b6c/1/2016%20Student%20Textbook%20Survey.pdf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cost of textbooks is negatively impacting student access to required materials (66.6% did not purchase the required textbook) and learning (37.6% earn a poor grade; 19.8% fail a course). </a:t>
            </a:r>
          </a:p>
          <a:p>
            <a:pPr lvl="0" rtl="0">
              <a:spcBef>
                <a:spcPts val="0"/>
              </a:spcBef>
              <a:buNone/>
            </a:pPr>
            <a:endParaRPr/>
          </a:p>
          <a:p>
            <a:pPr lvl="0" rtl="0">
              <a:spcBef>
                <a:spcPts val="0"/>
              </a:spcBef>
              <a:buNone/>
            </a:pPr>
            <a:r>
              <a:rPr lang="en"/>
              <a:t>https://florida.theorangegrove.org/og/file/3a65c507-2510-42d7-814c-ffdefd394b6c/1/2016%20Student%20Textbook%20Survey.pdf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These are results</a:t>
            </a:r>
            <a:r>
              <a:rPr lang="en-US" sz="1200" b="0" kern="1200" baseline="0" dirty="0" smtClean="0">
                <a:solidFill>
                  <a:schemeClr val="tx1"/>
                </a:solidFill>
                <a:effectLst/>
                <a:latin typeface="+mn-lt"/>
                <a:ea typeface="+mn-ea"/>
                <a:cs typeface="+mn-cs"/>
              </a:rPr>
              <a:t> from research conducted among institutions that offer Lumen-supported OER courses, across 8 institutions, 50 courses and more than 15,000 students. Here, we’re comparing several student success metrics between OER courses (in red) and traditional courses that do not use OER (in blue). The evidence is compelling:  OER courses saw significantly higher passing rates, significantly lower drops and withdrawal rates, and students registered for more credits in the current and next terms, which bodes well for college completion rates. </a:t>
            </a:r>
            <a:endParaRPr lang="en-US" sz="1200" b="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1F985F23-7026-5746-AA4C-7BFB3A99629D}" type="slidenum">
              <a:rPr lang="en-US" smtClean="0"/>
              <a:t>11</a:t>
            </a:fld>
            <a:endParaRPr lang="en-US"/>
          </a:p>
        </p:txBody>
      </p:sp>
    </p:spTree>
    <p:extLst>
      <p:ext uri="{BB962C8B-B14F-4D97-AF65-F5344CB8AC3E}">
        <p14:creationId xmlns:p14="http://schemas.microsoft.com/office/powerpoint/2010/main" val="384622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2387600" y="8953500"/>
            <a:ext cx="19621500" cy="685800"/>
          </a:xfrm>
          <a:prstGeom prst="rect">
            <a:avLst/>
          </a:prstGeom>
        </p:spPr>
        <p:txBody>
          <a:bodyPr anchor="t"/>
          <a:lstStyle>
            <a:lvl1pPr marL="0" indent="0" algn="ctr">
              <a:spcBef>
                <a:spcPts val="0"/>
              </a:spcBef>
              <a:buSzTx/>
              <a:buNone/>
              <a:defRPr sz="3800">
                <a:latin typeface="+mj-lt"/>
                <a:ea typeface="+mj-ea"/>
                <a:cs typeface="+mj-cs"/>
                <a:sym typeface="Helvetica"/>
              </a:defRPr>
            </a:lvl1pPr>
            <a:lvl2pPr marL="1099038" indent="-464038" algn="ctr">
              <a:spcBef>
                <a:spcPts val="0"/>
              </a:spcBef>
              <a:defRPr sz="3800">
                <a:latin typeface="+mj-lt"/>
                <a:ea typeface="+mj-ea"/>
                <a:cs typeface="+mj-cs"/>
                <a:sym typeface="Helvetica"/>
              </a:defRPr>
            </a:lvl2pPr>
            <a:lvl3pPr marL="1734038" indent="-464038" algn="ctr">
              <a:spcBef>
                <a:spcPts val="0"/>
              </a:spcBef>
              <a:defRPr sz="3800">
                <a:latin typeface="+mj-lt"/>
                <a:ea typeface="+mj-ea"/>
                <a:cs typeface="+mj-cs"/>
                <a:sym typeface="Helvetica"/>
              </a:defRPr>
            </a:lvl3pPr>
            <a:lvl4pPr marL="2369038" indent="-464038" algn="ctr">
              <a:spcBef>
                <a:spcPts val="0"/>
              </a:spcBef>
              <a:defRPr sz="3800">
                <a:latin typeface="+mj-lt"/>
                <a:ea typeface="+mj-ea"/>
                <a:cs typeface="+mj-cs"/>
                <a:sym typeface="Helvetica"/>
              </a:defRPr>
            </a:lvl4pPr>
            <a:lvl5pPr marL="3004038" indent="-464038" algn="ctr">
              <a:spcBef>
                <a:spcPts val="0"/>
              </a:spcBef>
              <a:defRPr sz="380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Rectangle"/>
          <p:cNvSpPr>
            <a:spLocks noGrp="1"/>
          </p:cNvSpPr>
          <p:nvPr>
            <p:ph type="body" sz="quarter" idx="13"/>
          </p:nvPr>
        </p:nvSpPr>
        <p:spPr>
          <a:xfrm>
            <a:off x="2387600" y="6045200"/>
            <a:ext cx="19621500" cy="889000"/>
          </a:xfrm>
          <a:prstGeom prst="rect">
            <a:avLst/>
          </a:prstGeom>
        </p:spPr>
        <p:txBody>
          <a:bodyPr/>
          <a:lstStyle/>
          <a:p>
            <a:pPr marL="0" indent="0" algn="ctr">
              <a:spcBef>
                <a:spcPts val="0"/>
              </a:spcBef>
              <a:buSzTx/>
              <a:buNone/>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ody">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17"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18"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19"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20" name="Title Text"/>
          <p:cNvSpPr txBox="1">
            <a:spLocks noGrp="1"/>
          </p:cNvSpPr>
          <p:nvPr>
            <p:ph type="title"/>
          </p:nvPr>
        </p:nvSpPr>
        <p:spPr>
          <a:xfrm>
            <a:off x="3962400" y="330200"/>
            <a:ext cx="16459200" cy="1736131"/>
          </a:xfrm>
          <a:prstGeom prst="rect">
            <a:avLst/>
          </a:prstGeom>
          <a:effectLst>
            <a:outerShdw blurRad="711200" dist="152400" rotWithShape="0">
              <a:srgbClr val="000000">
                <a:alpha val="75000"/>
              </a:srgbClr>
            </a:outerShdw>
          </a:effectLst>
        </p:spPr>
        <p:txBody>
          <a:bodyPr lIns="91438" tIns="91438" rIns="91438" bIns="91438"/>
          <a:lstStyle>
            <a:lvl1pPr defTabSz="914400">
              <a:defRPr sz="9600" b="1">
                <a:solidFill>
                  <a:srgbClr val="30719A"/>
                </a:solidFill>
                <a:latin typeface="+mj-lt"/>
                <a:ea typeface="+mj-ea"/>
                <a:cs typeface="+mj-cs"/>
                <a:sym typeface="Helvetica"/>
              </a:defRPr>
            </a:lvl1pPr>
          </a:lstStyle>
          <a:p>
            <a:r>
              <a:t>Title Text</a:t>
            </a:r>
          </a:p>
        </p:txBody>
      </p:sp>
      <p:sp>
        <p:nvSpPr>
          <p:cNvPr id="121" name="Body Level One…"/>
          <p:cNvSpPr txBox="1">
            <a:spLocks noGrp="1"/>
          </p:cNvSpPr>
          <p:nvPr>
            <p:ph type="body" idx="1"/>
          </p:nvPr>
        </p:nvSpPr>
        <p:spPr>
          <a:xfrm>
            <a:off x="4343400" y="3106870"/>
            <a:ext cx="15697200" cy="9892276"/>
          </a:xfrm>
          <a:prstGeom prst="rect">
            <a:avLst/>
          </a:prstGeom>
        </p:spPr>
        <p:txBody>
          <a:bodyPr lIns="91438" tIns="91438" rIns="91438" bIns="91438" anchor="t"/>
          <a:lstStyle>
            <a:lvl1pPr marL="889000" indent="-889000" defTabSz="914400">
              <a:spcBef>
                <a:spcPts val="700"/>
              </a:spcBef>
              <a:buSzPct val="100000"/>
              <a:buAutoNum type="arabicPeriod"/>
              <a:defRPr sz="7600" b="1">
                <a:solidFill>
                  <a:srgbClr val="30719A"/>
                </a:solidFill>
                <a:latin typeface="+mj-lt"/>
                <a:ea typeface="+mj-ea"/>
                <a:cs typeface="+mj-cs"/>
                <a:sym typeface="Helvetica"/>
              </a:defRPr>
            </a:lvl1pPr>
            <a:lvl2pPr marL="1198562" indent="-754062" defTabSz="914400">
              <a:spcBef>
                <a:spcPts val="700"/>
              </a:spcBef>
              <a:buSzPct val="100000"/>
              <a:defRPr sz="7600" b="1">
                <a:solidFill>
                  <a:srgbClr val="30719A"/>
                </a:solidFill>
                <a:latin typeface="+mj-lt"/>
                <a:ea typeface="+mj-ea"/>
                <a:cs typeface="+mj-cs"/>
                <a:sym typeface="Helvetica"/>
              </a:defRPr>
            </a:lvl2pPr>
            <a:lvl3pPr marL="1516062" indent="-754062" defTabSz="914400">
              <a:spcBef>
                <a:spcPts val="700"/>
              </a:spcBef>
              <a:buSzPct val="100000"/>
              <a:buChar char="»"/>
              <a:defRPr sz="7600" b="1">
                <a:solidFill>
                  <a:srgbClr val="30719A"/>
                </a:solidFill>
                <a:latin typeface="+mj-lt"/>
                <a:ea typeface="+mj-ea"/>
                <a:cs typeface="+mj-cs"/>
                <a:sym typeface="Helvetica"/>
              </a:defRPr>
            </a:lvl3pPr>
            <a:lvl4pPr marL="1833562" indent="-754062" defTabSz="914400">
              <a:spcBef>
                <a:spcPts val="700"/>
              </a:spcBef>
              <a:buSzPct val="100000"/>
              <a:buChar char="-"/>
              <a:defRPr sz="7600" b="1">
                <a:solidFill>
                  <a:srgbClr val="30719A"/>
                </a:solidFill>
                <a:latin typeface="+mj-lt"/>
                <a:ea typeface="+mj-ea"/>
                <a:cs typeface="+mj-cs"/>
                <a:sym typeface="Helvetica"/>
              </a:defRPr>
            </a:lvl4pPr>
            <a:lvl5pPr marL="2151062" indent="-754062" defTabSz="914400">
              <a:spcBef>
                <a:spcPts val="700"/>
              </a:spcBef>
              <a:buSzPct val="100000"/>
              <a:defRPr sz="7600" b="1">
                <a:solidFill>
                  <a:srgbClr val="30719A"/>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122"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123"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124" name="Slide Number"/>
          <p:cNvSpPr txBox="1">
            <a:spLocks noGrp="1"/>
          </p:cNvSpPr>
          <p:nvPr>
            <p:ph type="sldNum" sz="quarter" idx="2"/>
          </p:nvPr>
        </p:nvSpPr>
        <p:spPr>
          <a:xfrm>
            <a:off x="20744886" y="13150850"/>
            <a:ext cx="591115" cy="614678"/>
          </a:xfrm>
          <a:prstGeom prst="rect">
            <a:avLst/>
          </a:prstGeom>
        </p:spPr>
        <p:txBody>
          <a:bodyPr lIns="91438" tIns="91438" rIns="91438" bIns="91438"/>
          <a:lstStyle>
            <a:lvl1pPr algn="r" defTabSz="914400">
              <a:defRPr sz="2800">
                <a:solidFill>
                  <a:srgbClr val="FFFFFF"/>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ody - Thin Title">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31"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32"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33"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34" name="Title Text"/>
          <p:cNvSpPr txBox="1">
            <a:spLocks noGrp="1"/>
          </p:cNvSpPr>
          <p:nvPr>
            <p:ph type="title"/>
          </p:nvPr>
        </p:nvSpPr>
        <p:spPr>
          <a:xfrm>
            <a:off x="3962400" y="330200"/>
            <a:ext cx="16459200" cy="1736131"/>
          </a:xfrm>
          <a:prstGeom prst="rect">
            <a:avLst/>
          </a:prstGeom>
        </p:spPr>
        <p:txBody>
          <a:bodyPr lIns="91438" tIns="91438" rIns="91438" bIns="91438"/>
          <a:lstStyle>
            <a:lvl1pPr defTabSz="914400">
              <a:defRPr sz="8800">
                <a:solidFill>
                  <a:srgbClr val="30719A"/>
                </a:solidFill>
                <a:latin typeface="+mj-lt"/>
                <a:ea typeface="+mj-ea"/>
                <a:cs typeface="+mj-cs"/>
                <a:sym typeface="Helvetica"/>
              </a:defRPr>
            </a:lvl1pPr>
          </a:lstStyle>
          <a:p>
            <a:r>
              <a:t>Title Text</a:t>
            </a:r>
          </a:p>
        </p:txBody>
      </p:sp>
      <p:sp>
        <p:nvSpPr>
          <p:cNvPr id="135" name="Body Level One…"/>
          <p:cNvSpPr txBox="1">
            <a:spLocks noGrp="1"/>
          </p:cNvSpPr>
          <p:nvPr>
            <p:ph type="body" idx="1"/>
          </p:nvPr>
        </p:nvSpPr>
        <p:spPr>
          <a:xfrm>
            <a:off x="4343400" y="3106870"/>
            <a:ext cx="15697200" cy="9892276"/>
          </a:xfrm>
          <a:prstGeom prst="rect">
            <a:avLst/>
          </a:prstGeom>
        </p:spPr>
        <p:txBody>
          <a:bodyPr lIns="91438" tIns="91438" rIns="91438" bIns="91438" anchor="t"/>
          <a:lstStyle>
            <a:lvl1pPr marL="0" indent="0" defTabSz="914400">
              <a:spcBef>
                <a:spcPts val="700"/>
              </a:spcBef>
              <a:buSzTx/>
              <a:buNone/>
              <a:defRPr sz="7600" b="1">
                <a:solidFill>
                  <a:srgbClr val="D97039"/>
                </a:solidFill>
                <a:latin typeface="+mj-lt"/>
                <a:ea typeface="+mj-ea"/>
                <a:cs typeface="+mj-cs"/>
                <a:sym typeface="Helvetica"/>
              </a:defRPr>
            </a:lvl1pPr>
            <a:lvl2pPr marL="1248833" indent="-804333" defTabSz="914400">
              <a:spcBef>
                <a:spcPts val="700"/>
              </a:spcBef>
              <a:buSzPct val="100000"/>
              <a:buChar char="-"/>
              <a:defRPr sz="7600" b="1">
                <a:solidFill>
                  <a:srgbClr val="D97039"/>
                </a:solidFill>
                <a:latin typeface="+mj-lt"/>
                <a:ea typeface="+mj-ea"/>
                <a:cs typeface="+mj-cs"/>
                <a:sym typeface="Helvetica"/>
              </a:defRPr>
            </a:lvl2pPr>
            <a:lvl3pPr marL="1566333" indent="-804333" defTabSz="914400">
              <a:spcBef>
                <a:spcPts val="700"/>
              </a:spcBef>
              <a:buSzPct val="100000"/>
              <a:buChar char="»"/>
              <a:defRPr sz="7600" b="1">
                <a:solidFill>
                  <a:srgbClr val="D97039"/>
                </a:solidFill>
                <a:latin typeface="+mj-lt"/>
                <a:ea typeface="+mj-ea"/>
                <a:cs typeface="+mj-cs"/>
                <a:sym typeface="Helvetica"/>
              </a:defRPr>
            </a:lvl3pPr>
            <a:lvl4pPr marL="1883833" indent="-804333" defTabSz="914400">
              <a:spcBef>
                <a:spcPts val="700"/>
              </a:spcBef>
              <a:buSzPct val="100000"/>
              <a:buChar char="-"/>
              <a:defRPr sz="7600" b="1">
                <a:solidFill>
                  <a:srgbClr val="D97039"/>
                </a:solidFill>
                <a:latin typeface="+mj-lt"/>
                <a:ea typeface="+mj-ea"/>
                <a:cs typeface="+mj-cs"/>
                <a:sym typeface="Helvetica"/>
              </a:defRPr>
            </a:lvl4pPr>
            <a:lvl5pPr marL="2201333" indent="-804333" defTabSz="914400">
              <a:spcBef>
                <a:spcPts val="700"/>
              </a:spcBef>
              <a:buSzPct val="100000"/>
              <a:defRPr sz="7600" b="1">
                <a:solidFill>
                  <a:srgbClr val="D97039"/>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136"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137"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138" name="Slide Number"/>
          <p:cNvSpPr txBox="1">
            <a:spLocks noGrp="1"/>
          </p:cNvSpPr>
          <p:nvPr>
            <p:ph type="sldNum" sz="quarter" idx="2"/>
          </p:nvPr>
        </p:nvSpPr>
        <p:spPr>
          <a:xfrm>
            <a:off x="20547118" y="13150850"/>
            <a:ext cx="788882" cy="614678"/>
          </a:xfrm>
          <a:prstGeom prst="rect">
            <a:avLst/>
          </a:prstGeom>
        </p:spPr>
        <p:txBody>
          <a:bodyPr lIns="91438" tIns="91438" rIns="91438" bIns="91438"/>
          <a:lstStyle>
            <a:lvl1pPr algn="r" defTabSz="914400">
              <a:spcBef>
                <a:spcPts val="700"/>
              </a:spcBef>
              <a:buSzPct val="100000"/>
              <a:buChar char="»"/>
              <a:defRPr sz="2800">
                <a:solidFill>
                  <a:srgbClr val="30719A"/>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 No Logo">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45"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46"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47"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pic>
        <p:nvPicPr>
          <p:cNvPr id="148"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149"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150" name="Slide Number"/>
          <p:cNvSpPr txBox="1">
            <a:spLocks noGrp="1"/>
          </p:cNvSpPr>
          <p:nvPr>
            <p:ph type="sldNum" sz="quarter" idx="2"/>
          </p:nvPr>
        </p:nvSpPr>
        <p:spPr>
          <a:xfrm>
            <a:off x="20547118" y="13150850"/>
            <a:ext cx="788882" cy="614678"/>
          </a:xfrm>
          <a:prstGeom prst="rect">
            <a:avLst/>
          </a:prstGeom>
        </p:spPr>
        <p:txBody>
          <a:bodyPr lIns="91438" tIns="91438" rIns="91438" bIns="91438"/>
          <a:lstStyle>
            <a:lvl1pPr algn="r" defTabSz="914400">
              <a:spcBef>
                <a:spcPts val="700"/>
              </a:spcBef>
              <a:buSzPct val="100000"/>
              <a:buChar char="»"/>
              <a:defRPr sz="2800">
                <a:solidFill>
                  <a:srgbClr val="30719A"/>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 Numbered">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57"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58"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59"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60" name="Copyright © CrowdStreet, Inc. All Rights Reserved"/>
          <p:cNvSpPr txBox="1"/>
          <p:nvPr/>
        </p:nvSpPr>
        <p:spPr>
          <a:xfrm>
            <a:off x="8764168" y="13150850"/>
            <a:ext cx="6993154"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algn="l" defTabSz="914400">
              <a:defRPr sz="2400" i="1">
                <a:solidFill>
                  <a:srgbClr val="A7A7A7"/>
                </a:solidFill>
                <a:latin typeface="+mj-lt"/>
                <a:ea typeface="+mj-ea"/>
                <a:cs typeface="+mj-cs"/>
                <a:sym typeface="Helvetica"/>
              </a:defRPr>
            </a:lvl1pPr>
          </a:lstStyle>
          <a:p>
            <a:r>
              <a:t>Copyright © CrowdStreet, Inc. All Rights Reserved</a:t>
            </a:r>
          </a:p>
        </p:txBody>
      </p:sp>
      <p:sp>
        <p:nvSpPr>
          <p:cNvPr id="161" name="Title Text"/>
          <p:cNvSpPr txBox="1">
            <a:spLocks noGrp="1"/>
          </p:cNvSpPr>
          <p:nvPr>
            <p:ph type="title"/>
          </p:nvPr>
        </p:nvSpPr>
        <p:spPr>
          <a:xfrm>
            <a:off x="3962400" y="330200"/>
            <a:ext cx="16459200" cy="1736131"/>
          </a:xfrm>
          <a:prstGeom prst="rect">
            <a:avLst/>
          </a:prstGeom>
        </p:spPr>
        <p:txBody>
          <a:bodyPr lIns="91438" tIns="91438" rIns="91438" bIns="91438"/>
          <a:lstStyle>
            <a:lvl1pPr defTabSz="914400">
              <a:defRPr sz="8800">
                <a:solidFill>
                  <a:srgbClr val="30719A"/>
                </a:solidFill>
                <a:latin typeface="+mj-lt"/>
                <a:ea typeface="+mj-ea"/>
                <a:cs typeface="+mj-cs"/>
                <a:sym typeface="Helvetica"/>
              </a:defRPr>
            </a:lvl1pPr>
          </a:lstStyle>
          <a:p>
            <a:r>
              <a:t>Title Text</a:t>
            </a:r>
          </a:p>
        </p:txBody>
      </p:sp>
      <p:sp>
        <p:nvSpPr>
          <p:cNvPr id="162" name="Body Level One…"/>
          <p:cNvSpPr txBox="1">
            <a:spLocks noGrp="1"/>
          </p:cNvSpPr>
          <p:nvPr>
            <p:ph type="body" idx="1"/>
          </p:nvPr>
        </p:nvSpPr>
        <p:spPr>
          <a:xfrm>
            <a:off x="4343400" y="2152650"/>
            <a:ext cx="15697200" cy="10363896"/>
          </a:xfrm>
          <a:prstGeom prst="rect">
            <a:avLst/>
          </a:prstGeom>
        </p:spPr>
        <p:txBody>
          <a:bodyPr lIns="91438" tIns="91438" rIns="91438" bIns="91438" anchor="t"/>
          <a:lstStyle>
            <a:lvl1pPr marL="889000" indent="-889000" defTabSz="914400">
              <a:spcBef>
                <a:spcPts val="700"/>
              </a:spcBef>
              <a:buSzPct val="100000"/>
              <a:buAutoNum type="arabicPeriod"/>
              <a:defRPr sz="6400">
                <a:solidFill>
                  <a:srgbClr val="30719A"/>
                </a:solidFill>
                <a:latin typeface="+mj-lt"/>
                <a:ea typeface="+mj-ea"/>
                <a:cs typeface="+mj-cs"/>
                <a:sym typeface="Helvetica"/>
              </a:defRPr>
            </a:lvl1pPr>
            <a:lvl2pPr marL="1226038" indent="-781538" defTabSz="914400">
              <a:spcBef>
                <a:spcPts val="700"/>
              </a:spcBef>
              <a:buSzPct val="100000"/>
              <a:buChar char="–"/>
              <a:defRPr sz="6400">
                <a:solidFill>
                  <a:srgbClr val="30719A"/>
                </a:solidFill>
                <a:latin typeface="+mj-lt"/>
                <a:ea typeface="+mj-ea"/>
                <a:cs typeface="+mj-cs"/>
                <a:sym typeface="Helvetica"/>
              </a:defRPr>
            </a:lvl2pPr>
            <a:lvl3pPr marL="1543538" indent="-781538" defTabSz="914400">
              <a:spcBef>
                <a:spcPts val="700"/>
              </a:spcBef>
              <a:buSzPct val="100000"/>
              <a:buChar char="»"/>
              <a:defRPr sz="6400">
                <a:solidFill>
                  <a:srgbClr val="30719A"/>
                </a:solidFill>
                <a:latin typeface="+mj-lt"/>
                <a:ea typeface="+mj-ea"/>
                <a:cs typeface="+mj-cs"/>
                <a:sym typeface="Helvetica"/>
              </a:defRPr>
            </a:lvl3pPr>
            <a:lvl4pPr marL="1861038" indent="-781538" defTabSz="914400">
              <a:spcBef>
                <a:spcPts val="700"/>
              </a:spcBef>
              <a:buSzPct val="100000"/>
              <a:defRPr sz="6400">
                <a:solidFill>
                  <a:srgbClr val="30719A"/>
                </a:solidFill>
                <a:latin typeface="+mj-lt"/>
                <a:ea typeface="+mj-ea"/>
                <a:cs typeface="+mj-cs"/>
                <a:sym typeface="Helvetica"/>
              </a:defRPr>
            </a:lvl4pPr>
            <a:lvl5pPr marL="2178538" indent="-781538" defTabSz="914400">
              <a:spcBef>
                <a:spcPts val="700"/>
              </a:spcBef>
              <a:buSzPct val="100000"/>
              <a:buChar char="-"/>
              <a:defRPr sz="6400">
                <a:solidFill>
                  <a:srgbClr val="30719A"/>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163" name="image3.png" descr="image3.png"/>
          <p:cNvPicPr>
            <a:picLocks noChangeAspect="1"/>
          </p:cNvPicPr>
          <p:nvPr/>
        </p:nvPicPr>
        <p:blipFill>
          <a:blip r:embed="rId2">
            <a:extLst/>
          </a:blip>
          <a:stretch>
            <a:fillRect/>
          </a:stretch>
        </p:blipFill>
        <p:spPr>
          <a:xfrm>
            <a:off x="3251992" y="12897538"/>
            <a:ext cx="3660318" cy="621084"/>
          </a:xfrm>
          <a:prstGeom prst="rect">
            <a:avLst/>
          </a:prstGeom>
          <a:ln w="12700">
            <a:miter lim="400000"/>
          </a:ln>
        </p:spPr>
      </p:pic>
      <p:sp>
        <p:nvSpPr>
          <p:cNvPr id="164" name="Slide Number"/>
          <p:cNvSpPr txBox="1">
            <a:spLocks noGrp="1"/>
          </p:cNvSpPr>
          <p:nvPr>
            <p:ph type="sldNum" sz="quarter" idx="2"/>
          </p:nvPr>
        </p:nvSpPr>
        <p:spPr>
          <a:xfrm>
            <a:off x="20744886" y="13150850"/>
            <a:ext cx="591115" cy="614678"/>
          </a:xfrm>
          <a:prstGeom prst="rect">
            <a:avLst/>
          </a:prstGeom>
        </p:spPr>
        <p:txBody>
          <a:bodyPr lIns="91438" tIns="91438" rIns="91438" bIns="91438"/>
          <a:lstStyle>
            <a:lvl1pPr algn="r" defTabSz="914400">
              <a:defRPr sz="2800">
                <a:solidFill>
                  <a:srgbClr val="FFFFFF"/>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Modern copy 1">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71" name="Square"/>
          <p:cNvSpPr/>
          <p:nvPr/>
        </p:nvSpPr>
        <p:spPr>
          <a:xfrm>
            <a:off x="30480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72"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73" name="Rounded Rectangle"/>
          <p:cNvSpPr/>
          <p:nvPr/>
        </p:nvSpPr>
        <p:spPr>
          <a:xfrm>
            <a:off x="3042244" y="-4466"/>
            <a:ext cx="182995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67039"/>
                </a:solidFill>
                <a:latin typeface="Arial"/>
                <a:ea typeface="Arial"/>
                <a:cs typeface="Arial"/>
                <a:sym typeface="Arial"/>
              </a:defRPr>
            </a:pPr>
            <a:endParaRPr/>
          </a:p>
        </p:txBody>
      </p:sp>
      <p:sp>
        <p:nvSpPr>
          <p:cNvPr id="174"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pic>
        <p:nvPicPr>
          <p:cNvPr id="175"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176" name="Slide Number"/>
          <p:cNvSpPr txBox="1">
            <a:spLocks noGrp="1"/>
          </p:cNvSpPr>
          <p:nvPr>
            <p:ph type="sldNum" sz="quarter" idx="2"/>
          </p:nvPr>
        </p:nvSpPr>
        <p:spPr>
          <a:xfrm>
            <a:off x="20744886" y="13150850"/>
            <a:ext cx="591115" cy="614678"/>
          </a:xfrm>
          <a:prstGeom prst="rect">
            <a:avLst/>
          </a:prstGeom>
        </p:spPr>
        <p:txBody>
          <a:bodyPr lIns="91438" tIns="91438" rIns="91438" bIns="91438"/>
          <a:lstStyle>
            <a:lvl1pPr algn="r" defTabSz="914400">
              <a:defRPr sz="2800">
                <a:solidFill>
                  <a:srgbClr val="FFFFFF"/>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ody - Thin Title">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183"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84"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85" name="Rounded Rectangle"/>
          <p:cNvSpPr/>
          <p:nvPr/>
        </p:nvSpPr>
        <p:spPr>
          <a:xfrm>
            <a:off x="3016844" y="-4466"/>
            <a:ext cx="18350311" cy="13724931"/>
          </a:xfrm>
          <a:prstGeom prst="roundRect">
            <a:avLst>
              <a:gd name="adj" fmla="val 6495"/>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86" name="Body Level One…"/>
          <p:cNvSpPr txBox="1">
            <a:spLocks noGrp="1"/>
          </p:cNvSpPr>
          <p:nvPr>
            <p:ph type="body" idx="1"/>
          </p:nvPr>
        </p:nvSpPr>
        <p:spPr>
          <a:xfrm>
            <a:off x="4343400" y="3106870"/>
            <a:ext cx="15697200" cy="9892276"/>
          </a:xfrm>
          <a:prstGeom prst="rect">
            <a:avLst/>
          </a:prstGeom>
        </p:spPr>
        <p:txBody>
          <a:bodyPr lIns="91438" tIns="91438" rIns="91438" bIns="91438" anchor="t"/>
          <a:lstStyle>
            <a:lvl1pPr marL="0" indent="0" defTabSz="914400">
              <a:spcBef>
                <a:spcPts val="700"/>
              </a:spcBef>
              <a:buSzTx/>
              <a:buNone/>
              <a:defRPr sz="7600" b="1">
                <a:solidFill>
                  <a:srgbClr val="D97039"/>
                </a:solidFill>
                <a:latin typeface="+mj-lt"/>
                <a:ea typeface="+mj-ea"/>
                <a:cs typeface="+mj-cs"/>
                <a:sym typeface="Helvetica"/>
              </a:defRPr>
            </a:lvl1pPr>
            <a:lvl2pPr marL="1248833" indent="-804333" defTabSz="914400">
              <a:spcBef>
                <a:spcPts val="700"/>
              </a:spcBef>
              <a:buSzPct val="100000"/>
              <a:buChar char="-"/>
              <a:defRPr sz="7600" b="1">
                <a:solidFill>
                  <a:srgbClr val="D97039"/>
                </a:solidFill>
                <a:latin typeface="+mj-lt"/>
                <a:ea typeface="+mj-ea"/>
                <a:cs typeface="+mj-cs"/>
                <a:sym typeface="Helvetica"/>
              </a:defRPr>
            </a:lvl2pPr>
            <a:lvl3pPr marL="1566333" indent="-804333" defTabSz="914400">
              <a:spcBef>
                <a:spcPts val="700"/>
              </a:spcBef>
              <a:buSzPct val="100000"/>
              <a:buChar char="»"/>
              <a:defRPr sz="7600" b="1">
                <a:solidFill>
                  <a:srgbClr val="D97039"/>
                </a:solidFill>
                <a:latin typeface="+mj-lt"/>
                <a:ea typeface="+mj-ea"/>
                <a:cs typeface="+mj-cs"/>
                <a:sym typeface="Helvetica"/>
              </a:defRPr>
            </a:lvl3pPr>
            <a:lvl4pPr marL="1883833" indent="-804333" defTabSz="914400">
              <a:spcBef>
                <a:spcPts val="700"/>
              </a:spcBef>
              <a:buSzPct val="100000"/>
              <a:buChar char="-"/>
              <a:defRPr sz="7600" b="1">
                <a:solidFill>
                  <a:srgbClr val="D97039"/>
                </a:solidFill>
                <a:latin typeface="+mj-lt"/>
                <a:ea typeface="+mj-ea"/>
                <a:cs typeface="+mj-cs"/>
                <a:sym typeface="Helvetica"/>
              </a:defRPr>
            </a:lvl4pPr>
            <a:lvl5pPr marL="2201333" indent="-804333" defTabSz="914400">
              <a:spcBef>
                <a:spcPts val="700"/>
              </a:spcBef>
              <a:buSzPct val="100000"/>
              <a:defRPr sz="7600" b="1">
                <a:solidFill>
                  <a:srgbClr val="D97039"/>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87" name="Title Text"/>
          <p:cNvSpPr txBox="1">
            <a:spLocks noGrp="1"/>
          </p:cNvSpPr>
          <p:nvPr>
            <p:ph type="title"/>
          </p:nvPr>
        </p:nvSpPr>
        <p:spPr>
          <a:xfrm>
            <a:off x="3962400" y="330200"/>
            <a:ext cx="16459200" cy="1736131"/>
          </a:xfrm>
          <a:prstGeom prst="rect">
            <a:avLst/>
          </a:prstGeom>
        </p:spPr>
        <p:txBody>
          <a:bodyPr lIns="91438" tIns="91438" rIns="91438" bIns="91438"/>
          <a:lstStyle>
            <a:lvl1pPr defTabSz="914400">
              <a:defRPr sz="8800">
                <a:solidFill>
                  <a:srgbClr val="30719A"/>
                </a:solidFill>
                <a:latin typeface="+mj-lt"/>
                <a:ea typeface="+mj-ea"/>
                <a:cs typeface="+mj-cs"/>
                <a:sym typeface="Helvetica"/>
              </a:defRPr>
            </a:lvl1pPr>
          </a:lstStyle>
          <a:p>
            <a:r>
              <a:t>Title Text</a:t>
            </a:r>
          </a:p>
        </p:txBody>
      </p:sp>
      <p:pic>
        <p:nvPicPr>
          <p:cNvPr id="188"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189"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190" name="Slide Number"/>
          <p:cNvSpPr txBox="1">
            <a:spLocks noGrp="1"/>
          </p:cNvSpPr>
          <p:nvPr>
            <p:ph type="sldNum" sz="quarter" idx="2"/>
          </p:nvPr>
        </p:nvSpPr>
        <p:spPr>
          <a:xfrm>
            <a:off x="20744886" y="13150850"/>
            <a:ext cx="591115" cy="614678"/>
          </a:xfrm>
          <a:prstGeom prst="rect">
            <a:avLst/>
          </a:prstGeom>
        </p:spPr>
        <p:txBody>
          <a:bodyPr lIns="91438" tIns="91438" rIns="91438" bIns="91438"/>
          <a:lstStyle>
            <a:lvl1pPr algn="r" defTabSz="914400">
              <a:defRPr sz="2800">
                <a:solidFill>
                  <a:srgbClr val="FFFFFF"/>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 Numbered">
    <p:bg>
      <p:bgPr>
        <a:gradFill flip="none" rotWithShape="1">
          <a:gsLst>
            <a:gs pos="0">
              <a:srgbClr val="EDECEC"/>
            </a:gs>
            <a:gs pos="100000">
              <a:srgbClr val="FAFAFA"/>
            </a:gs>
          </a:gsLst>
          <a:lin ang="16200000" scaled="0"/>
        </a:gradFill>
        <a:effectLst/>
      </p:bgPr>
    </p:bg>
    <p:spTree>
      <p:nvGrpSpPr>
        <p:cNvPr id="1" name=""/>
        <p:cNvGrpSpPr/>
        <p:nvPr/>
      </p:nvGrpSpPr>
      <p:grpSpPr>
        <a:xfrm>
          <a:off x="0" y="0"/>
          <a:ext cx="0" cy="0"/>
          <a:chOff x="0" y="0"/>
          <a:chExt cx="0" cy="0"/>
        </a:xfrm>
      </p:grpSpPr>
      <p:sp>
        <p:nvSpPr>
          <p:cNvPr id="197"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98"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199"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200" name="Title Text"/>
          <p:cNvSpPr txBox="1">
            <a:spLocks noGrp="1"/>
          </p:cNvSpPr>
          <p:nvPr>
            <p:ph type="title"/>
          </p:nvPr>
        </p:nvSpPr>
        <p:spPr>
          <a:xfrm>
            <a:off x="3962400" y="330200"/>
            <a:ext cx="16459200" cy="1736131"/>
          </a:xfrm>
          <a:prstGeom prst="rect">
            <a:avLst/>
          </a:prstGeom>
        </p:spPr>
        <p:txBody>
          <a:bodyPr lIns="91438" tIns="91438" rIns="91438" bIns="91438"/>
          <a:lstStyle>
            <a:lvl1pPr defTabSz="914400">
              <a:defRPr sz="8800">
                <a:solidFill>
                  <a:srgbClr val="30719A"/>
                </a:solidFill>
                <a:latin typeface="+mj-lt"/>
                <a:ea typeface="+mj-ea"/>
                <a:cs typeface="+mj-cs"/>
                <a:sym typeface="Helvetica"/>
              </a:defRPr>
            </a:lvl1pPr>
          </a:lstStyle>
          <a:p>
            <a:r>
              <a:t>Title Text</a:t>
            </a:r>
          </a:p>
        </p:txBody>
      </p:sp>
      <p:sp>
        <p:nvSpPr>
          <p:cNvPr id="201" name="Body Level One…"/>
          <p:cNvSpPr txBox="1">
            <a:spLocks noGrp="1"/>
          </p:cNvSpPr>
          <p:nvPr>
            <p:ph type="body" idx="1"/>
          </p:nvPr>
        </p:nvSpPr>
        <p:spPr>
          <a:xfrm>
            <a:off x="4343400" y="2152650"/>
            <a:ext cx="15697200" cy="10363896"/>
          </a:xfrm>
          <a:prstGeom prst="rect">
            <a:avLst/>
          </a:prstGeom>
        </p:spPr>
        <p:txBody>
          <a:bodyPr lIns="91438" tIns="91438" rIns="91438" bIns="91438" anchor="t"/>
          <a:lstStyle>
            <a:lvl1pPr marL="889000" indent="-889000" defTabSz="914400">
              <a:spcBef>
                <a:spcPts val="700"/>
              </a:spcBef>
              <a:buSzPct val="100000"/>
              <a:buAutoNum type="arabicPeriod"/>
              <a:defRPr sz="6400">
                <a:solidFill>
                  <a:srgbClr val="30719A"/>
                </a:solidFill>
                <a:latin typeface="+mj-lt"/>
                <a:ea typeface="+mj-ea"/>
                <a:cs typeface="+mj-cs"/>
                <a:sym typeface="Helvetica"/>
              </a:defRPr>
            </a:lvl1pPr>
            <a:lvl2pPr marL="1226038" indent="-781538" defTabSz="914400">
              <a:spcBef>
                <a:spcPts val="700"/>
              </a:spcBef>
              <a:buSzPct val="100000"/>
              <a:buChar char="–"/>
              <a:defRPr sz="6400">
                <a:solidFill>
                  <a:srgbClr val="30719A"/>
                </a:solidFill>
                <a:latin typeface="+mj-lt"/>
                <a:ea typeface="+mj-ea"/>
                <a:cs typeface="+mj-cs"/>
                <a:sym typeface="Helvetica"/>
              </a:defRPr>
            </a:lvl2pPr>
            <a:lvl3pPr marL="1543538" indent="-781538" defTabSz="914400">
              <a:spcBef>
                <a:spcPts val="700"/>
              </a:spcBef>
              <a:buSzPct val="100000"/>
              <a:buChar char="»"/>
              <a:defRPr sz="6400">
                <a:solidFill>
                  <a:srgbClr val="30719A"/>
                </a:solidFill>
                <a:latin typeface="+mj-lt"/>
                <a:ea typeface="+mj-ea"/>
                <a:cs typeface="+mj-cs"/>
                <a:sym typeface="Helvetica"/>
              </a:defRPr>
            </a:lvl3pPr>
            <a:lvl4pPr marL="1861038" indent="-781538" defTabSz="914400">
              <a:spcBef>
                <a:spcPts val="700"/>
              </a:spcBef>
              <a:buSzPct val="100000"/>
              <a:defRPr sz="6400">
                <a:solidFill>
                  <a:srgbClr val="30719A"/>
                </a:solidFill>
                <a:latin typeface="+mj-lt"/>
                <a:ea typeface="+mj-ea"/>
                <a:cs typeface="+mj-cs"/>
                <a:sym typeface="Helvetica"/>
              </a:defRPr>
            </a:lvl4pPr>
            <a:lvl5pPr marL="2178538" indent="-781538" defTabSz="914400">
              <a:spcBef>
                <a:spcPts val="700"/>
              </a:spcBef>
              <a:buSzPct val="100000"/>
              <a:buChar char="-"/>
              <a:defRPr sz="6400">
                <a:solidFill>
                  <a:srgbClr val="30719A"/>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202"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203"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204" name="Slide Number"/>
          <p:cNvSpPr txBox="1">
            <a:spLocks noGrp="1"/>
          </p:cNvSpPr>
          <p:nvPr>
            <p:ph type="sldNum" sz="quarter" idx="2"/>
          </p:nvPr>
        </p:nvSpPr>
        <p:spPr>
          <a:xfrm>
            <a:off x="20547118" y="13150850"/>
            <a:ext cx="788882" cy="614678"/>
          </a:xfrm>
          <a:prstGeom prst="rect">
            <a:avLst/>
          </a:prstGeom>
        </p:spPr>
        <p:txBody>
          <a:bodyPr lIns="91438" tIns="91438" rIns="91438" bIns="91438"/>
          <a:lstStyle>
            <a:lvl1pPr algn="r" defTabSz="914400">
              <a:spcBef>
                <a:spcPts val="700"/>
              </a:spcBef>
              <a:buSzPct val="100000"/>
              <a:buChar char="»"/>
              <a:defRPr sz="2800">
                <a:solidFill>
                  <a:srgbClr val="30719A"/>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7" y="673100"/>
            <a:ext cx="18135603"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4488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ntent - Numbered">
    <p:bg>
      <p:bgPr>
        <a:gradFill flip="none" rotWithShape="1">
          <a:gsLst>
            <a:gs pos="0">
              <a:srgbClr val="EDEDED"/>
            </a:gs>
            <a:gs pos="100000">
              <a:srgbClr val="FAFAFA"/>
            </a:gs>
          </a:gsLst>
          <a:lin ang="16200000" scaled="0"/>
        </a:gradFill>
        <a:effectLst/>
      </p:bgPr>
    </p:bg>
    <p:spTree>
      <p:nvGrpSpPr>
        <p:cNvPr id="1" name=""/>
        <p:cNvGrpSpPr/>
        <p:nvPr/>
      </p:nvGrpSpPr>
      <p:grpSpPr>
        <a:xfrm>
          <a:off x="0" y="0"/>
          <a:ext cx="0" cy="0"/>
          <a:chOff x="0" y="0"/>
          <a:chExt cx="0" cy="0"/>
        </a:xfrm>
      </p:grpSpPr>
      <p:sp>
        <p:nvSpPr>
          <p:cNvPr id="211" name="Square"/>
          <p:cNvSpPr/>
          <p:nvPr/>
        </p:nvSpPr>
        <p:spPr>
          <a:xfrm>
            <a:off x="3022600" y="4464"/>
            <a:ext cx="2540000" cy="2540001"/>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212" name="Rectangle"/>
          <p:cNvSpPr/>
          <p:nvPr/>
        </p:nvSpPr>
        <p:spPr>
          <a:xfrm>
            <a:off x="16648428" y="10570536"/>
            <a:ext cx="4687573" cy="3160914"/>
          </a:xfrm>
          <a:prstGeom prst="rect">
            <a:avLst/>
          </a:prstGeom>
          <a:solidFill>
            <a:srgbClr val="30719A"/>
          </a:soli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213" name="Rounded Rectangle"/>
          <p:cNvSpPr/>
          <p:nvPr/>
        </p:nvSpPr>
        <p:spPr>
          <a:xfrm>
            <a:off x="3016844" y="-4466"/>
            <a:ext cx="18350311" cy="13724931"/>
          </a:xfrm>
          <a:prstGeom prst="roundRect">
            <a:avLst>
              <a:gd name="adj" fmla="val 6477"/>
            </a:avLst>
          </a:prstGeom>
          <a:gradFill>
            <a:gsLst>
              <a:gs pos="0">
                <a:srgbClr val="EDEDED"/>
              </a:gs>
              <a:gs pos="100000">
                <a:srgbClr val="FAFAFA"/>
              </a:gs>
            </a:gsLst>
            <a:lin ang="16200000"/>
          </a:gradFill>
          <a:ln w="12700">
            <a:miter lim="400000"/>
          </a:ln>
        </p:spPr>
        <p:txBody>
          <a:bodyPr lIns="50800" tIns="50800" rIns="50800" bIns="50800"/>
          <a:lstStyle/>
          <a:p>
            <a:pPr algn="l" defTabSz="914400">
              <a:defRPr sz="3600">
                <a:solidFill>
                  <a:srgbClr val="FFFFFF"/>
                </a:solidFill>
                <a:latin typeface="Arial"/>
                <a:ea typeface="Arial"/>
                <a:cs typeface="Arial"/>
                <a:sym typeface="Arial"/>
              </a:defRPr>
            </a:pPr>
            <a:endParaRPr/>
          </a:p>
        </p:txBody>
      </p:sp>
      <p:sp>
        <p:nvSpPr>
          <p:cNvPr id="214" name="Title Text"/>
          <p:cNvSpPr txBox="1">
            <a:spLocks noGrp="1"/>
          </p:cNvSpPr>
          <p:nvPr>
            <p:ph type="title"/>
          </p:nvPr>
        </p:nvSpPr>
        <p:spPr>
          <a:xfrm>
            <a:off x="3962400" y="330200"/>
            <a:ext cx="16459200" cy="1736131"/>
          </a:xfrm>
          <a:prstGeom prst="rect">
            <a:avLst/>
          </a:prstGeom>
        </p:spPr>
        <p:txBody>
          <a:bodyPr lIns="91438" tIns="91438" rIns="91438" bIns="91438"/>
          <a:lstStyle>
            <a:lvl1pPr defTabSz="914400">
              <a:defRPr sz="8800">
                <a:solidFill>
                  <a:srgbClr val="30719A"/>
                </a:solidFill>
                <a:latin typeface="+mj-lt"/>
                <a:ea typeface="+mj-ea"/>
                <a:cs typeface="+mj-cs"/>
                <a:sym typeface="Helvetica"/>
              </a:defRPr>
            </a:lvl1pPr>
          </a:lstStyle>
          <a:p>
            <a:r>
              <a:t>Title Text</a:t>
            </a:r>
          </a:p>
        </p:txBody>
      </p:sp>
      <p:sp>
        <p:nvSpPr>
          <p:cNvPr id="215" name="Body Level One…"/>
          <p:cNvSpPr txBox="1">
            <a:spLocks noGrp="1"/>
          </p:cNvSpPr>
          <p:nvPr>
            <p:ph type="body" idx="1"/>
          </p:nvPr>
        </p:nvSpPr>
        <p:spPr>
          <a:xfrm>
            <a:off x="4343400" y="2152650"/>
            <a:ext cx="15697200" cy="10363896"/>
          </a:xfrm>
          <a:prstGeom prst="rect">
            <a:avLst/>
          </a:prstGeom>
        </p:spPr>
        <p:txBody>
          <a:bodyPr lIns="91438" tIns="91438" rIns="91438" bIns="91438" anchor="t"/>
          <a:lstStyle>
            <a:lvl1pPr marL="889000" indent="-889000" defTabSz="914400">
              <a:spcBef>
                <a:spcPts val="700"/>
              </a:spcBef>
              <a:buSzPct val="100000"/>
              <a:buAutoNum type="arabicPeriod"/>
              <a:defRPr sz="6400">
                <a:solidFill>
                  <a:srgbClr val="30719A"/>
                </a:solidFill>
                <a:latin typeface="+mj-lt"/>
                <a:ea typeface="+mj-ea"/>
                <a:cs typeface="+mj-cs"/>
                <a:sym typeface="Helvetica"/>
              </a:defRPr>
            </a:lvl1pPr>
            <a:lvl2pPr marL="1226038" indent="-781538" defTabSz="914400">
              <a:spcBef>
                <a:spcPts val="700"/>
              </a:spcBef>
              <a:buSzPct val="100000"/>
              <a:buChar char="–"/>
              <a:defRPr sz="6400">
                <a:solidFill>
                  <a:srgbClr val="30719A"/>
                </a:solidFill>
                <a:latin typeface="+mj-lt"/>
                <a:ea typeface="+mj-ea"/>
                <a:cs typeface="+mj-cs"/>
                <a:sym typeface="Helvetica"/>
              </a:defRPr>
            </a:lvl2pPr>
            <a:lvl3pPr marL="1543538" indent="-781538" defTabSz="914400">
              <a:spcBef>
                <a:spcPts val="700"/>
              </a:spcBef>
              <a:buSzPct val="100000"/>
              <a:buChar char="»"/>
              <a:defRPr sz="6400">
                <a:solidFill>
                  <a:srgbClr val="30719A"/>
                </a:solidFill>
                <a:latin typeface="+mj-lt"/>
                <a:ea typeface="+mj-ea"/>
                <a:cs typeface="+mj-cs"/>
                <a:sym typeface="Helvetica"/>
              </a:defRPr>
            </a:lvl3pPr>
            <a:lvl4pPr marL="1861038" indent="-781538" defTabSz="914400">
              <a:spcBef>
                <a:spcPts val="700"/>
              </a:spcBef>
              <a:buSzPct val="100000"/>
              <a:defRPr sz="6400">
                <a:solidFill>
                  <a:srgbClr val="30719A"/>
                </a:solidFill>
                <a:latin typeface="+mj-lt"/>
                <a:ea typeface="+mj-ea"/>
                <a:cs typeface="+mj-cs"/>
                <a:sym typeface="Helvetica"/>
              </a:defRPr>
            </a:lvl4pPr>
            <a:lvl5pPr marL="2178538" indent="-781538" defTabSz="914400">
              <a:spcBef>
                <a:spcPts val="700"/>
              </a:spcBef>
              <a:buSzPct val="100000"/>
              <a:buChar char="-"/>
              <a:defRPr sz="6400">
                <a:solidFill>
                  <a:srgbClr val="30719A"/>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216" name="image2.tif" descr="image2.tif"/>
          <p:cNvPicPr>
            <a:picLocks noChangeAspect="1"/>
          </p:cNvPicPr>
          <p:nvPr/>
        </p:nvPicPr>
        <p:blipFill>
          <a:blip r:embed="rId2">
            <a:extLst/>
          </a:blip>
          <a:stretch>
            <a:fillRect/>
          </a:stretch>
        </p:blipFill>
        <p:spPr>
          <a:xfrm>
            <a:off x="3219330" y="12930868"/>
            <a:ext cx="3826532" cy="650512"/>
          </a:xfrm>
          <a:prstGeom prst="rect">
            <a:avLst/>
          </a:prstGeom>
          <a:ln w="12700">
            <a:miter lim="400000"/>
          </a:ln>
        </p:spPr>
      </p:pic>
      <p:sp>
        <p:nvSpPr>
          <p:cNvPr id="217" name="CrowdStreet, Inc. Confidential"/>
          <p:cNvSpPr txBox="1"/>
          <p:nvPr/>
        </p:nvSpPr>
        <p:spPr>
          <a:xfrm>
            <a:off x="10069701" y="13150850"/>
            <a:ext cx="4244597" cy="551178"/>
          </a:xfrm>
          <a:prstGeom prst="rect">
            <a:avLst/>
          </a:prstGeom>
          <a:ln w="12700">
            <a:miter lim="400000"/>
          </a:ln>
          <a:extLst>
            <a:ext uri="{C572A759-6A51-4108-AA02-DFA0A04FC94B}">
              <ma14:wrappingTextBoxFlag xmlns:ma14="http://schemas.microsoft.com/office/mac/drawingml/2011/main" val="1"/>
            </a:ext>
          </a:extLst>
        </p:spPr>
        <p:txBody>
          <a:bodyPr wrap="none" lIns="91438" tIns="91438" rIns="91438" bIns="91438">
            <a:spAutoFit/>
          </a:bodyPr>
          <a:lstStyle>
            <a:lvl1pPr defTabSz="914400">
              <a:defRPr sz="2400" i="1">
                <a:solidFill>
                  <a:srgbClr val="A7A7A7"/>
                </a:solidFill>
                <a:latin typeface="+mj-lt"/>
                <a:ea typeface="+mj-ea"/>
                <a:cs typeface="+mj-cs"/>
                <a:sym typeface="Helvetica"/>
              </a:defRPr>
            </a:lvl1pPr>
          </a:lstStyle>
          <a:p>
            <a:r>
              <a:t>CrowdStreet, Inc. Confidential</a:t>
            </a:r>
          </a:p>
        </p:txBody>
      </p:sp>
      <p:sp>
        <p:nvSpPr>
          <p:cNvPr id="218" name="Slide Number"/>
          <p:cNvSpPr txBox="1">
            <a:spLocks noGrp="1"/>
          </p:cNvSpPr>
          <p:nvPr>
            <p:ph type="sldNum" sz="quarter" idx="2"/>
          </p:nvPr>
        </p:nvSpPr>
        <p:spPr>
          <a:xfrm>
            <a:off x="20744886" y="13150850"/>
            <a:ext cx="591115" cy="614678"/>
          </a:xfrm>
          <a:prstGeom prst="rect">
            <a:avLst/>
          </a:prstGeom>
        </p:spPr>
        <p:txBody>
          <a:bodyPr lIns="91438" tIns="91438" rIns="91438" bIns="91438"/>
          <a:lstStyle>
            <a:lvl1pPr algn="r" defTabSz="914400">
              <a:defRPr sz="2800">
                <a:solidFill>
                  <a:srgbClr val="FFFFFF"/>
                </a:solidFill>
                <a:latin typeface="+mj-lt"/>
                <a:ea typeface="+mj-ea"/>
                <a:cs typeface="+mj-cs"/>
                <a:sym typeface="Helvetica"/>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219200" y="12712701"/>
            <a:ext cx="5689600" cy="730250"/>
          </a:xfrm>
          <a:prstGeom prst="rect">
            <a:avLst/>
          </a:prstGeom>
        </p:spPr>
        <p:txBody>
          <a:bodyPr lIns="217709" tIns="108855" rIns="217709" bIns="108855"/>
          <a:lstStyle/>
          <a:p>
            <a:fld id="{10EE6FAA-5C98-8742-8CD8-ABDB2EC4C984}" type="datetimeFigureOut">
              <a:rPr lang="en-US" smtClean="0"/>
              <a:t>10/13/17</a:t>
            </a:fld>
            <a:endParaRPr lang="en-US"/>
          </a:p>
        </p:txBody>
      </p:sp>
      <p:sp>
        <p:nvSpPr>
          <p:cNvPr id="4" name="Footer Placeholder 3"/>
          <p:cNvSpPr>
            <a:spLocks noGrp="1"/>
          </p:cNvSpPr>
          <p:nvPr>
            <p:ph type="ftr" sz="quarter" idx="11"/>
          </p:nvPr>
        </p:nvSpPr>
        <p:spPr>
          <a:xfrm>
            <a:off x="8331200" y="12712701"/>
            <a:ext cx="7721600" cy="730250"/>
          </a:xfrm>
          <a:prstGeom prst="rect">
            <a:avLst/>
          </a:prstGeom>
        </p:spPr>
        <p:txBody>
          <a:bodyPr lIns="217709" tIns="108855" rIns="217709" bIns="108855"/>
          <a:lstStyle/>
          <a:p>
            <a:endParaRPr lang="en-US"/>
          </a:p>
        </p:txBody>
      </p:sp>
      <p:sp>
        <p:nvSpPr>
          <p:cNvPr id="5" name="Slide Number Placeholder 4"/>
          <p:cNvSpPr>
            <a:spLocks noGrp="1"/>
          </p:cNvSpPr>
          <p:nvPr>
            <p:ph type="sldNum" sz="quarter" idx="12"/>
          </p:nvPr>
        </p:nvSpPr>
        <p:spPr>
          <a:xfrm>
            <a:off x="11929070" y="13081000"/>
            <a:ext cx="513161" cy="471924"/>
          </a:xfrm>
        </p:spPr>
        <p:txBody>
          <a:bodyPr/>
          <a:lstStyle/>
          <a:p>
            <a:fld id="{F2E5055C-4B04-A24C-AAB5-C9F3646F92DD}" type="slidenum">
              <a:rPr lang="en-US" smtClean="0"/>
              <a:t>‹#›</a:t>
            </a:fld>
            <a:endParaRPr lang="en-US"/>
          </a:p>
        </p:txBody>
      </p:sp>
    </p:spTree>
    <p:extLst>
      <p:ext uri="{BB962C8B-B14F-4D97-AF65-F5344CB8AC3E}">
        <p14:creationId xmlns:p14="http://schemas.microsoft.com/office/powerpoint/2010/main" val="150083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831200" y="2949667"/>
            <a:ext cx="22721600" cy="5236000"/>
          </a:xfrm>
          <a:prstGeom prst="rect">
            <a:avLst/>
          </a:prstGeom>
        </p:spPr>
        <p:txBody>
          <a:bodyPr lIns="243794" tIns="243794" rIns="243794" bIns="243794" anchor="ctr" anchorCtr="0"/>
          <a:lstStyle>
            <a:lvl1pPr lvl="0" algn="ctr">
              <a:spcBef>
                <a:spcPts val="0"/>
              </a:spcBef>
              <a:buClr>
                <a:srgbClr val="1E74D1"/>
              </a:buClr>
              <a:buSzPct val="100000"/>
              <a:buFont typeface="Work Sans SemiBold"/>
              <a:defRPr sz="32000">
                <a:solidFill>
                  <a:srgbClr val="1E74D1"/>
                </a:solidFill>
                <a:latin typeface="Work Sans SemiBold"/>
                <a:ea typeface="Work Sans SemiBold"/>
                <a:cs typeface="Work Sans SemiBold"/>
                <a:sym typeface="Work Sans SemiBold"/>
              </a:defRPr>
            </a:lvl1pPr>
            <a:lvl2pPr lvl="1" algn="ctr">
              <a:spcBef>
                <a:spcPts val="0"/>
              </a:spcBef>
              <a:buClr>
                <a:srgbClr val="3375BB"/>
              </a:buClr>
              <a:buSzPct val="100000"/>
              <a:defRPr sz="32000">
                <a:solidFill>
                  <a:srgbClr val="3375BB"/>
                </a:solidFill>
              </a:defRPr>
            </a:lvl2pPr>
            <a:lvl3pPr lvl="2" algn="ctr">
              <a:spcBef>
                <a:spcPts val="0"/>
              </a:spcBef>
              <a:buClr>
                <a:srgbClr val="3375BB"/>
              </a:buClr>
              <a:buSzPct val="100000"/>
              <a:defRPr sz="32000">
                <a:solidFill>
                  <a:srgbClr val="3375BB"/>
                </a:solidFill>
              </a:defRPr>
            </a:lvl3pPr>
            <a:lvl4pPr lvl="3" algn="ctr">
              <a:spcBef>
                <a:spcPts val="0"/>
              </a:spcBef>
              <a:buClr>
                <a:srgbClr val="3375BB"/>
              </a:buClr>
              <a:buSzPct val="100000"/>
              <a:defRPr sz="32000">
                <a:solidFill>
                  <a:srgbClr val="3375BB"/>
                </a:solidFill>
              </a:defRPr>
            </a:lvl4pPr>
            <a:lvl5pPr lvl="4" algn="ctr">
              <a:spcBef>
                <a:spcPts val="0"/>
              </a:spcBef>
              <a:buClr>
                <a:srgbClr val="3375BB"/>
              </a:buClr>
              <a:buSzPct val="100000"/>
              <a:defRPr sz="32000">
                <a:solidFill>
                  <a:srgbClr val="3375BB"/>
                </a:solidFill>
              </a:defRPr>
            </a:lvl5pPr>
            <a:lvl6pPr lvl="5" algn="ctr">
              <a:spcBef>
                <a:spcPts val="0"/>
              </a:spcBef>
              <a:buClr>
                <a:srgbClr val="3375BB"/>
              </a:buClr>
              <a:buSzPct val="100000"/>
              <a:defRPr sz="32000">
                <a:solidFill>
                  <a:srgbClr val="3375BB"/>
                </a:solidFill>
              </a:defRPr>
            </a:lvl6pPr>
            <a:lvl7pPr lvl="6" algn="ctr">
              <a:spcBef>
                <a:spcPts val="0"/>
              </a:spcBef>
              <a:buClr>
                <a:srgbClr val="3375BB"/>
              </a:buClr>
              <a:buSzPct val="100000"/>
              <a:defRPr sz="32000">
                <a:solidFill>
                  <a:srgbClr val="3375BB"/>
                </a:solidFill>
              </a:defRPr>
            </a:lvl7pPr>
            <a:lvl8pPr lvl="7" algn="ctr">
              <a:spcBef>
                <a:spcPts val="0"/>
              </a:spcBef>
              <a:buClr>
                <a:srgbClr val="3375BB"/>
              </a:buClr>
              <a:buSzPct val="100000"/>
              <a:defRPr sz="32000">
                <a:solidFill>
                  <a:srgbClr val="3375BB"/>
                </a:solidFill>
              </a:defRPr>
            </a:lvl8pPr>
            <a:lvl9pPr lvl="8" algn="ctr">
              <a:spcBef>
                <a:spcPts val="0"/>
              </a:spcBef>
              <a:buClr>
                <a:srgbClr val="3375BB"/>
              </a:buClr>
              <a:buSzPct val="100000"/>
              <a:defRPr sz="32000">
                <a:solidFill>
                  <a:srgbClr val="3375BB"/>
                </a:solidFill>
              </a:defRPr>
            </a:lvl9pPr>
          </a:lstStyle>
          <a:p>
            <a:endParaRPr/>
          </a:p>
        </p:txBody>
      </p:sp>
      <p:sp>
        <p:nvSpPr>
          <p:cNvPr id="58" name="Shape 58"/>
          <p:cNvSpPr txBox="1">
            <a:spLocks noGrp="1"/>
          </p:cNvSpPr>
          <p:nvPr>
            <p:ph type="sldNum" idx="12"/>
          </p:nvPr>
        </p:nvSpPr>
        <p:spPr>
          <a:xfrm>
            <a:off x="22593219" y="12435243"/>
            <a:ext cx="1463200" cy="1049600"/>
          </a:xfrm>
          <a:prstGeom prst="rect">
            <a:avLst/>
          </a:prstGeom>
        </p:spPr>
        <p:txBody>
          <a:bodyPr lIns="243794" tIns="243794" rIns="243794" bIns="243794" anchor="ctr" anchorCtr="0">
            <a:noAutofit/>
          </a:bodyPr>
          <a:lstStyle/>
          <a:p>
            <a:fld id="{00000000-1234-1234-1234-123412341234}" type="slidenum">
              <a:rPr lang="en" smtClean="0">
                <a:solidFill>
                  <a:srgbClr val="5B5B5B"/>
                </a:solidFill>
                <a:latin typeface="Roboto Slab"/>
                <a:ea typeface="Roboto Slab"/>
                <a:cs typeface="Roboto Slab"/>
                <a:sym typeface="Roboto Slab"/>
              </a:rPr>
              <a:pPr/>
              <a:t>‹#›</a:t>
            </a:fld>
            <a:endParaRPr lang="en">
              <a:solidFill>
                <a:srgbClr val="5B5B5B"/>
              </a:solidFill>
              <a:latin typeface="Roboto Slab"/>
              <a:ea typeface="Roboto Slab"/>
              <a:cs typeface="Roboto Slab"/>
              <a:sym typeface="Roboto Slab"/>
            </a:endParaRPr>
          </a:p>
        </p:txBody>
      </p:sp>
      <p:sp>
        <p:nvSpPr>
          <p:cNvPr id="59" name="Shape 59"/>
          <p:cNvSpPr txBox="1">
            <a:spLocks noGrp="1"/>
          </p:cNvSpPr>
          <p:nvPr>
            <p:ph type="subTitle" idx="1"/>
          </p:nvPr>
        </p:nvSpPr>
        <p:spPr>
          <a:xfrm>
            <a:off x="785933" y="8376200"/>
            <a:ext cx="22767200" cy="3516000"/>
          </a:xfrm>
          <a:prstGeom prst="rect">
            <a:avLst/>
          </a:prstGeom>
        </p:spPr>
        <p:txBody>
          <a:bodyPr lIns="243794" tIns="243794" rIns="243794" bIns="243794" anchor="t" anchorCtr="0"/>
          <a:lstStyle>
            <a:lvl1pPr lvl="0" algn="ctr">
              <a:spcBef>
                <a:spcPts val="0"/>
              </a:spcBef>
              <a:buNone/>
              <a:defRPr>
                <a:latin typeface="Libre Franklin"/>
                <a:ea typeface="Libre Franklin"/>
                <a:cs typeface="Libre Franklin"/>
                <a:sym typeface="Libre Franklin"/>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Divider - dark blue">
    <p:spTree>
      <p:nvGrpSpPr>
        <p:cNvPr id="1" name="Shape 14"/>
        <p:cNvGrpSpPr/>
        <p:nvPr/>
      </p:nvGrpSpPr>
      <p:grpSpPr>
        <a:xfrm>
          <a:off x="0" y="0"/>
          <a:ext cx="0" cy="0"/>
          <a:chOff x="0" y="0"/>
          <a:chExt cx="0" cy="0"/>
        </a:xfrm>
      </p:grpSpPr>
      <p:sp>
        <p:nvSpPr>
          <p:cNvPr id="15" name="Shape 15"/>
          <p:cNvSpPr/>
          <p:nvPr/>
        </p:nvSpPr>
        <p:spPr>
          <a:xfrm>
            <a:off x="0" y="0"/>
            <a:ext cx="24384000" cy="13716000"/>
          </a:xfrm>
          <a:prstGeom prst="rect">
            <a:avLst/>
          </a:prstGeom>
          <a:solidFill>
            <a:srgbClr val="5B5B5B">
              <a:alpha val="81570"/>
            </a:srgbClr>
          </a:solidFill>
          <a:ln>
            <a:noFill/>
          </a:ln>
        </p:spPr>
        <p:txBody>
          <a:bodyPr lIns="243794" tIns="243794" rIns="243794" bIns="243794" anchor="ctr" anchorCtr="0">
            <a:noAutofit/>
          </a:bodyPr>
          <a:lstStyle/>
          <a:p>
            <a:pPr lvl="0">
              <a:spcBef>
                <a:spcPts val="0"/>
              </a:spcBef>
              <a:buNone/>
            </a:pPr>
            <a:endParaRPr/>
          </a:p>
        </p:txBody>
      </p:sp>
      <p:sp>
        <p:nvSpPr>
          <p:cNvPr id="16" name="Shape 16"/>
          <p:cNvSpPr txBox="1">
            <a:spLocks noGrp="1"/>
          </p:cNvSpPr>
          <p:nvPr>
            <p:ph type="title"/>
          </p:nvPr>
        </p:nvSpPr>
        <p:spPr>
          <a:xfrm>
            <a:off x="831200" y="5362645"/>
            <a:ext cx="22721600" cy="2244800"/>
          </a:xfrm>
          <a:prstGeom prst="rect">
            <a:avLst/>
          </a:prstGeom>
        </p:spPr>
        <p:txBody>
          <a:bodyPr lIns="243794" tIns="243794" rIns="243794" bIns="243794" anchor="ctr" anchorCtr="0"/>
          <a:lstStyle>
            <a:lvl1pPr lvl="0" algn="ctr">
              <a:spcBef>
                <a:spcPts val="0"/>
              </a:spcBef>
              <a:buNone/>
              <a:defRPr sz="12800">
                <a:solidFill>
                  <a:srgbClr val="FFFFFF"/>
                </a:solidFill>
                <a:latin typeface="Work Sans Medium"/>
                <a:ea typeface="Work Sans Medium"/>
                <a:cs typeface="Work Sans Medium"/>
                <a:sym typeface="Work Sans Medium"/>
              </a:defRPr>
            </a:lvl1pPr>
            <a:lvl2pPr lvl="1">
              <a:spcBef>
                <a:spcPts val="0"/>
              </a:spcBef>
              <a:buNone/>
              <a:defRPr sz="12800">
                <a:solidFill>
                  <a:srgbClr val="FFFFFF"/>
                </a:solidFill>
                <a:latin typeface="Work Sans Medium"/>
                <a:ea typeface="Work Sans Medium"/>
                <a:cs typeface="Work Sans Medium"/>
                <a:sym typeface="Work Sans Medium"/>
              </a:defRPr>
            </a:lvl2pPr>
            <a:lvl3pPr lvl="2">
              <a:spcBef>
                <a:spcPts val="0"/>
              </a:spcBef>
              <a:buNone/>
              <a:defRPr sz="12800">
                <a:solidFill>
                  <a:srgbClr val="FFFFFF"/>
                </a:solidFill>
                <a:latin typeface="Work Sans Medium"/>
                <a:ea typeface="Work Sans Medium"/>
                <a:cs typeface="Work Sans Medium"/>
                <a:sym typeface="Work Sans Medium"/>
              </a:defRPr>
            </a:lvl3pPr>
            <a:lvl4pPr lvl="3">
              <a:spcBef>
                <a:spcPts val="0"/>
              </a:spcBef>
              <a:buNone/>
              <a:defRPr sz="12800">
                <a:solidFill>
                  <a:srgbClr val="FFFFFF"/>
                </a:solidFill>
                <a:latin typeface="Work Sans Medium"/>
                <a:ea typeface="Work Sans Medium"/>
                <a:cs typeface="Work Sans Medium"/>
                <a:sym typeface="Work Sans Medium"/>
              </a:defRPr>
            </a:lvl4pPr>
            <a:lvl5pPr lvl="4">
              <a:spcBef>
                <a:spcPts val="0"/>
              </a:spcBef>
              <a:buNone/>
              <a:defRPr sz="12800">
                <a:solidFill>
                  <a:srgbClr val="FFFFFF"/>
                </a:solidFill>
                <a:latin typeface="Work Sans Medium"/>
                <a:ea typeface="Work Sans Medium"/>
                <a:cs typeface="Work Sans Medium"/>
                <a:sym typeface="Work Sans Medium"/>
              </a:defRPr>
            </a:lvl5pPr>
            <a:lvl6pPr lvl="5">
              <a:spcBef>
                <a:spcPts val="0"/>
              </a:spcBef>
              <a:buNone/>
              <a:defRPr sz="12800">
                <a:solidFill>
                  <a:srgbClr val="FFFFFF"/>
                </a:solidFill>
                <a:latin typeface="Work Sans Medium"/>
                <a:ea typeface="Work Sans Medium"/>
                <a:cs typeface="Work Sans Medium"/>
                <a:sym typeface="Work Sans Medium"/>
              </a:defRPr>
            </a:lvl6pPr>
            <a:lvl7pPr lvl="6">
              <a:spcBef>
                <a:spcPts val="0"/>
              </a:spcBef>
              <a:buNone/>
              <a:defRPr sz="12800">
                <a:solidFill>
                  <a:srgbClr val="FFFFFF"/>
                </a:solidFill>
                <a:latin typeface="Work Sans Medium"/>
                <a:ea typeface="Work Sans Medium"/>
                <a:cs typeface="Work Sans Medium"/>
                <a:sym typeface="Work Sans Medium"/>
              </a:defRPr>
            </a:lvl7pPr>
            <a:lvl8pPr lvl="7">
              <a:spcBef>
                <a:spcPts val="0"/>
              </a:spcBef>
              <a:buNone/>
              <a:defRPr sz="12800">
                <a:solidFill>
                  <a:srgbClr val="FFFFFF"/>
                </a:solidFill>
                <a:latin typeface="Work Sans Medium"/>
                <a:ea typeface="Work Sans Medium"/>
                <a:cs typeface="Work Sans Medium"/>
                <a:sym typeface="Work Sans Medium"/>
              </a:defRPr>
            </a:lvl8pPr>
            <a:lvl9pPr lvl="8" rtl="0">
              <a:spcBef>
                <a:spcPts val="0"/>
              </a:spcBef>
              <a:buNone/>
              <a:defRPr sz="12800">
                <a:solidFill>
                  <a:srgbClr val="FFFFFF"/>
                </a:solidFill>
                <a:latin typeface="Work Sans Medium"/>
                <a:ea typeface="Work Sans Medium"/>
                <a:cs typeface="Work Sans Medium"/>
                <a:sym typeface="Work Sans Medium"/>
              </a:defRPr>
            </a:lvl9pPr>
          </a:lstStyle>
          <a:p>
            <a:endParaRPr/>
          </a:p>
        </p:txBody>
      </p:sp>
      <p:pic>
        <p:nvPicPr>
          <p:cNvPr id="17" name="Shape 17" descr="LumenMarkOnlyOnDark-180x180.png"/>
          <p:cNvPicPr preferRelativeResize="0"/>
          <p:nvPr/>
        </p:nvPicPr>
        <p:blipFill>
          <a:blip r:embed="rId2">
            <a:alphaModFix/>
          </a:blip>
          <a:stretch>
            <a:fillRect/>
          </a:stretch>
        </p:blipFill>
        <p:spPr>
          <a:xfrm>
            <a:off x="23046401" y="12353935"/>
            <a:ext cx="1048067" cy="10480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79" y="1104900"/>
            <a:ext cx="9525002" cy="115062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xmlns:p14="http://schemas.microsoft.com/office/powerpoint/2010/mai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chart" Target="../charts/chart5.xml"/><Relationship Id="rId5" Type="http://schemas.openxmlformats.org/officeDocument/2006/relationships/image" Target="../media/image5.png"/><Relationship Id="rId6" Type="http://schemas.openxmlformats.org/officeDocument/2006/relationships/chart" Target="../charts/chart6.xml"/><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2.png"/><Relationship Id="rId1" Type="http://schemas.openxmlformats.org/officeDocument/2006/relationships/themeOverride" Target="../theme/themeOverride3.xml"/><Relationship Id="rId2"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umenlearning.com/demo-request/" TargetMode="External"/><Relationship Id="rId4" Type="http://schemas.openxmlformats.org/officeDocument/2006/relationships/hyperlink" Target="http://info.lumenlearning.com/form-download-course-catalog-brochure" TargetMode="External"/><Relationship Id="rId5" Type="http://schemas.openxmlformats.org/officeDocument/2006/relationships/hyperlink" Target="https://courses.lumenlearning.com/catalog/lumen" TargetMode="External"/><Relationship Id="rId6" Type="http://schemas.openxmlformats.org/officeDocument/2006/relationships/hyperlink" Target="http://www.lumenlearning.com" TargetMode="External"/><Relationship Id="rId7" Type="http://schemas.openxmlformats.org/officeDocument/2006/relationships/hyperlink" Target="http://info.lumenlearning.com/contact-us" TargetMode="External"/><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s://unsplash.com/photos/4y4pTj-9phI?utm_source=unsplash&amp;utm_medium=referral&amp;utm_content=creditCopyText" TargetMode="External"/><Relationship Id="rId5" Type="http://schemas.openxmlformats.org/officeDocument/2006/relationships/hyperlink" Target="https://unsplash.com/?utm_source=unsplash&amp;utm_medium=referral&amp;utm_content=creditCopyText" TargetMode="External"/><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comments" Target="../comments/comment1.xml"/><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ctangle"/>
          <p:cNvSpPr/>
          <p:nvPr/>
        </p:nvSpPr>
        <p:spPr>
          <a:xfrm>
            <a:off x="-33869" y="-8468"/>
            <a:ext cx="24451738" cy="13732937"/>
          </a:xfrm>
          <a:prstGeom prst="rect">
            <a:avLst/>
          </a:prstGeom>
          <a:solidFill>
            <a:srgbClr val="3375BB"/>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pic>
        <p:nvPicPr>
          <p:cNvPr id="228" name="image4.png" descr="image4.png"/>
          <p:cNvPicPr>
            <a:picLocks noChangeAspect="1"/>
          </p:cNvPicPr>
          <p:nvPr/>
        </p:nvPicPr>
        <p:blipFill>
          <a:blip r:embed="rId2">
            <a:extLst/>
          </a:blip>
          <a:srcRect t="18138" r="214"/>
          <a:stretch>
            <a:fillRect/>
          </a:stretch>
        </p:blipFill>
        <p:spPr>
          <a:xfrm>
            <a:off x="355600" y="363516"/>
            <a:ext cx="23672799" cy="12988967"/>
          </a:xfrm>
          <a:prstGeom prst="rect">
            <a:avLst/>
          </a:prstGeom>
          <a:ln w="12700">
            <a:miter lim="400000"/>
          </a:ln>
        </p:spPr>
      </p:pic>
      <p:sp>
        <p:nvSpPr>
          <p:cNvPr id="229" name="Rectangle"/>
          <p:cNvSpPr/>
          <p:nvPr/>
        </p:nvSpPr>
        <p:spPr>
          <a:xfrm>
            <a:off x="339194" y="489078"/>
            <a:ext cx="23705612" cy="13021742"/>
          </a:xfrm>
          <a:prstGeom prst="rect">
            <a:avLst/>
          </a:prstGeom>
          <a:solidFill>
            <a:schemeClr val="accent1">
              <a:lumMod val="75000"/>
              <a:alpha val="74743"/>
            </a:schemeClr>
          </a:solidFill>
          <a:ln w="12700">
            <a:miter lim="400000"/>
          </a:ln>
        </p:spPr>
        <p:txBody>
          <a:bodyPr lIns="50800" tIns="50800" rIns="50800" bIns="50800"/>
          <a:lstStyle/>
          <a:p>
            <a:pPr algn="l" defTabSz="914400">
              <a:defRPr sz="1800">
                <a:latin typeface="Calibri"/>
                <a:ea typeface="Calibri"/>
                <a:cs typeface="Calibri"/>
                <a:sym typeface="Calibri"/>
              </a:defRPr>
            </a:pPr>
            <a:r>
              <a:rPr lang="en-US" dirty="0" smtClean="0"/>
              <a:t>E</a:t>
            </a:r>
            <a:endParaRPr dirty="0"/>
          </a:p>
        </p:txBody>
      </p:sp>
      <p:sp>
        <p:nvSpPr>
          <p:cNvPr id="230" name="Ivy Tech Community College…"/>
          <p:cNvSpPr txBox="1"/>
          <p:nvPr/>
        </p:nvSpPr>
        <p:spPr>
          <a:xfrm>
            <a:off x="652739" y="585328"/>
            <a:ext cx="11459840" cy="19492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5100">
                <a:solidFill>
                  <a:srgbClr val="FFFFFF"/>
                </a:solidFill>
                <a:latin typeface="Calibri"/>
                <a:ea typeface="Calibri"/>
                <a:cs typeface="Calibri"/>
                <a:sym typeface="Calibri"/>
              </a:defRPr>
            </a:pPr>
            <a:r>
              <a:rPr lang="en-US" sz="6000" dirty="0" smtClean="0">
                <a:latin typeface="+mn-lt"/>
              </a:rPr>
              <a:t>Metropolitan Community College</a:t>
            </a:r>
            <a:r>
              <a:rPr lang="en-US" sz="6000" dirty="0" smtClean="0">
                <a:latin typeface="+mn-lt"/>
              </a:rPr>
              <a:t> </a:t>
            </a:r>
            <a:endParaRPr sz="6000" dirty="0">
              <a:latin typeface="+mn-lt"/>
            </a:endParaRPr>
          </a:p>
          <a:p>
            <a:pPr algn="l">
              <a:defRPr sz="5100">
                <a:solidFill>
                  <a:srgbClr val="FFFFFF"/>
                </a:solidFill>
                <a:latin typeface="Calibri"/>
                <a:ea typeface="Calibri"/>
                <a:cs typeface="Calibri"/>
                <a:sym typeface="Calibri"/>
              </a:defRPr>
            </a:pPr>
            <a:r>
              <a:rPr lang="en-US" sz="6000" dirty="0" smtClean="0">
                <a:latin typeface="+mn-lt"/>
              </a:rPr>
              <a:t>October 17</a:t>
            </a:r>
            <a:r>
              <a:rPr lang="en-US" sz="6000" dirty="0" smtClean="0">
                <a:latin typeface="+mn-lt"/>
              </a:rPr>
              <a:t>, </a:t>
            </a:r>
            <a:r>
              <a:rPr sz="6000" dirty="0" smtClean="0">
                <a:latin typeface="+mn-lt"/>
              </a:rPr>
              <a:t>2017</a:t>
            </a:r>
            <a:endParaRPr sz="6000" dirty="0">
              <a:latin typeface="+mn-lt"/>
            </a:endParaRPr>
          </a:p>
        </p:txBody>
      </p:sp>
      <p:sp>
        <p:nvSpPr>
          <p:cNvPr id="231" name="Rectangle"/>
          <p:cNvSpPr/>
          <p:nvPr/>
        </p:nvSpPr>
        <p:spPr>
          <a:xfrm>
            <a:off x="20206222" y="834030"/>
            <a:ext cx="3137860" cy="1451846"/>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pic>
        <p:nvPicPr>
          <p:cNvPr id="232" name="image6.png" descr="image6.png"/>
          <p:cNvPicPr>
            <a:picLocks noChangeAspect="1"/>
          </p:cNvPicPr>
          <p:nvPr/>
        </p:nvPicPr>
        <p:blipFill>
          <a:blip r:embed="rId4">
            <a:extLst/>
          </a:blip>
          <a:stretch>
            <a:fillRect/>
          </a:stretch>
        </p:blipFill>
        <p:spPr>
          <a:xfrm>
            <a:off x="20755630" y="12044304"/>
            <a:ext cx="2876912" cy="805537"/>
          </a:xfrm>
          <a:prstGeom prst="rect">
            <a:avLst/>
          </a:prstGeom>
          <a:ln w="12700">
            <a:miter lim="400000"/>
          </a:ln>
        </p:spPr>
      </p:pic>
      <p:pic>
        <p:nvPicPr>
          <p:cNvPr id="233" name="image7.png" descr="image7.png"/>
          <p:cNvPicPr>
            <a:picLocks noChangeAspect="1"/>
          </p:cNvPicPr>
          <p:nvPr/>
        </p:nvPicPr>
        <p:blipFill>
          <a:blip r:embed="rId5">
            <a:extLst/>
          </a:blip>
          <a:stretch>
            <a:fillRect/>
          </a:stretch>
        </p:blipFill>
        <p:spPr>
          <a:xfrm>
            <a:off x="500954" y="12246399"/>
            <a:ext cx="2622331" cy="912115"/>
          </a:xfrm>
          <a:prstGeom prst="rect">
            <a:avLst/>
          </a:prstGeom>
          <a:ln w="12700">
            <a:miter lim="400000"/>
          </a:ln>
        </p:spPr>
      </p:pic>
      <p:sp>
        <p:nvSpPr>
          <p:cNvPr id="234" name="Kim Thanos, Lumen Learning"/>
          <p:cNvSpPr txBox="1"/>
          <p:nvPr/>
        </p:nvSpPr>
        <p:spPr>
          <a:xfrm>
            <a:off x="3342044" y="12680358"/>
            <a:ext cx="344197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mj-lt"/>
                <a:ea typeface="+mj-ea"/>
                <a:cs typeface="+mj-cs"/>
                <a:sym typeface="Helvetica"/>
              </a:defRPr>
            </a:lvl1pPr>
          </a:lstStyle>
          <a:p>
            <a:r>
              <a:t>Kim Thanos, Lumen Learning</a:t>
            </a:r>
          </a:p>
        </p:txBody>
      </p:sp>
      <p:sp>
        <p:nvSpPr>
          <p:cNvPr id="2" name="TextBox 1"/>
          <p:cNvSpPr txBox="1"/>
          <p:nvPr/>
        </p:nvSpPr>
        <p:spPr>
          <a:xfrm>
            <a:off x="3891452" y="5520227"/>
            <a:ext cx="16864178"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8800" dirty="0" smtClean="0">
                <a:solidFill>
                  <a:schemeClr val="bg1"/>
                </a:solidFill>
                <a:latin typeface="+mn-lt"/>
                <a:cs typeface="Arial"/>
              </a:rPr>
              <a:t>Every student deserves to experience the joy of learning.  </a:t>
            </a:r>
            <a:endParaRPr kumimoji="0" lang="en-US" sz="8800" b="0" i="0" u="none" strike="noStrike" cap="none" spc="0" normalizeH="0" baseline="0" dirty="0">
              <a:ln>
                <a:noFill/>
              </a:ln>
              <a:solidFill>
                <a:schemeClr val="bg1"/>
              </a:solidFill>
              <a:effectLst/>
              <a:uFillTx/>
              <a:latin typeface="+mn-lt"/>
              <a:cs typeface="Arial"/>
              <a:sym typeface="Helvetica Ligh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31200" y="2949667"/>
            <a:ext cx="22721600" cy="5236000"/>
          </a:xfrm>
          <a:prstGeom prst="rect">
            <a:avLst/>
          </a:prstGeom>
        </p:spPr>
        <p:txBody>
          <a:bodyPr lIns="243794" tIns="243794" rIns="243794" bIns="243794" anchor="ctr" anchorCtr="0">
            <a:noAutofit/>
          </a:bodyPr>
          <a:lstStyle/>
          <a:p>
            <a:r>
              <a:rPr lang="en"/>
              <a:t>20%</a:t>
            </a:r>
          </a:p>
        </p:txBody>
      </p:sp>
      <p:sp>
        <p:nvSpPr>
          <p:cNvPr id="115" name="Shape 115"/>
          <p:cNvSpPr txBox="1">
            <a:spLocks noGrp="1"/>
          </p:cNvSpPr>
          <p:nvPr>
            <p:ph type="subTitle" idx="1"/>
          </p:nvPr>
        </p:nvSpPr>
        <p:spPr>
          <a:xfrm>
            <a:off x="785933" y="8376200"/>
            <a:ext cx="22767200" cy="3516000"/>
          </a:xfrm>
          <a:prstGeom prst="rect">
            <a:avLst/>
          </a:prstGeom>
        </p:spPr>
        <p:txBody>
          <a:bodyPr lIns="243794" tIns="243794" rIns="243794" bIns="243794" anchor="t" anchorCtr="0">
            <a:noAutofit/>
          </a:bodyPr>
          <a:lstStyle/>
          <a:p>
            <a:r>
              <a:rPr lang="en"/>
              <a:t>fail because they don’t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14514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463444" y="1270078"/>
            <a:ext cx="15589357"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OER Improves Student </a:t>
            </a:r>
            <a:r>
              <a:rPr lang="en-US" sz="8100" dirty="0" smtClean="0">
                <a:solidFill>
                  <a:schemeClr val="bg1"/>
                </a:solidFill>
                <a:latin typeface="Calibri Light"/>
                <a:cs typeface="Calibri Light"/>
              </a:rPr>
              <a:t>Success </a:t>
            </a:r>
            <a:endParaRPr lang="en-US" sz="8100" dirty="0">
              <a:solidFill>
                <a:schemeClr val="bg1"/>
              </a:solidFill>
              <a:latin typeface="Calibri Light"/>
              <a:cs typeface="Calibri Light"/>
            </a:endParaRPr>
          </a:p>
        </p:txBody>
      </p:sp>
      <p:graphicFrame>
        <p:nvGraphicFramePr>
          <p:cNvPr id="11" name="Chart 10"/>
          <p:cNvGraphicFramePr/>
          <p:nvPr>
            <p:extLst>
              <p:ext uri="{D42A27DB-BD31-4B8C-83A1-F6EECF244321}">
                <p14:modId xmlns:p14="http://schemas.microsoft.com/office/powerpoint/2010/main" val="3396741550"/>
              </p:ext>
            </p:extLst>
          </p:nvPr>
        </p:nvGraphicFramePr>
        <p:xfrm>
          <a:off x="1866035" y="5347426"/>
          <a:ext cx="9240549" cy="60140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a:xfrm>
            <a:off x="1024264" y="12217214"/>
            <a:ext cx="22335472" cy="1340564"/>
          </a:xfrm>
          <a:prstGeom prst="rect">
            <a:avLst/>
          </a:prstGeom>
        </p:spPr>
        <p:txBody>
          <a:bodyPr lIns="217709" tIns="108855" rIns="217709" bIns="108855">
            <a:normAutofit/>
          </a:bodyPr>
          <a:lstStyle>
            <a:lvl1pPr algn="l" defTabSz="457200" rtl="0" eaLnBrk="1" latinLnBrk="0" hangingPunct="1">
              <a:spcBef>
                <a:spcPct val="0"/>
              </a:spcBef>
              <a:buNone/>
              <a:defRPr sz="4200" b="0" i="0" kern="1200">
                <a:solidFill>
                  <a:schemeClr val="tx1"/>
                </a:solidFill>
                <a:latin typeface="Helvetica Neue Light"/>
                <a:ea typeface="+mj-ea"/>
                <a:cs typeface="Helvetica Neue Light"/>
              </a:defRPr>
            </a:lvl1pPr>
          </a:lstStyle>
          <a:p>
            <a:r>
              <a:rPr lang="en-US" sz="2100" dirty="0">
                <a:latin typeface="Calibri"/>
                <a:cs typeface="Calibri"/>
              </a:rPr>
              <a:t>Sample: 4,909 open course students, 11,818 traditional course students, 50 different undergraduate courses, 130 teachers, 8 institutions in 2014-2015 academic year.</a:t>
            </a:r>
          </a:p>
          <a:p>
            <a:r>
              <a:rPr lang="en-US" sz="2100" dirty="0">
                <a:latin typeface="Calibri"/>
                <a:cs typeface="Calibri"/>
              </a:rPr>
              <a:t>Method: Quasi-experimental design with: Propensity Score Matching, Post Test Only. </a:t>
            </a:r>
          </a:p>
          <a:p>
            <a:r>
              <a:rPr lang="en-US" sz="2100" dirty="0">
                <a:latin typeface="Calibri"/>
                <a:cs typeface="Calibri"/>
              </a:rPr>
              <a:t>Dependent variables: Completion; C or Better; Credits Enrolled This Term; Next Term, Independent variable: Textbook condition, 3 covariates: including age, gender, and race.</a:t>
            </a:r>
          </a:p>
        </p:txBody>
      </p:sp>
      <p:graphicFrame>
        <p:nvGraphicFramePr>
          <p:cNvPr id="14" name="Chart 13"/>
          <p:cNvGraphicFramePr/>
          <p:nvPr>
            <p:extLst>
              <p:ext uri="{D42A27DB-BD31-4B8C-83A1-F6EECF244321}">
                <p14:modId xmlns:p14="http://schemas.microsoft.com/office/powerpoint/2010/main" val="3227068941"/>
              </p:ext>
            </p:extLst>
          </p:nvPr>
        </p:nvGraphicFramePr>
        <p:xfrm>
          <a:off x="13074219" y="5385332"/>
          <a:ext cx="9240549" cy="643488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7079156" y="4184272"/>
            <a:ext cx="4503245" cy="1389387"/>
          </a:xfrm>
          <a:prstGeom prst="rect">
            <a:avLst/>
          </a:prstGeom>
          <a:noFill/>
        </p:spPr>
        <p:txBody>
          <a:bodyPr wrap="square" lIns="217709" tIns="108855" rIns="217709" bIns="108855" rtlCol="0">
            <a:spAutoFit/>
          </a:bodyPr>
          <a:lstStyle/>
          <a:p>
            <a:pPr algn="ctr"/>
            <a:r>
              <a:rPr lang="en-US" sz="3800" b="1" dirty="0">
                <a:solidFill>
                  <a:schemeClr val="tx1"/>
                </a:solidFill>
              </a:rPr>
              <a:t>8% reduction in drops and W’s</a:t>
            </a:r>
          </a:p>
        </p:txBody>
      </p:sp>
      <p:sp>
        <p:nvSpPr>
          <p:cNvPr id="20" name="TextBox 19"/>
          <p:cNvSpPr txBox="1"/>
          <p:nvPr/>
        </p:nvSpPr>
        <p:spPr>
          <a:xfrm>
            <a:off x="3399304" y="4178552"/>
            <a:ext cx="4220699" cy="1389387"/>
          </a:xfrm>
          <a:prstGeom prst="rect">
            <a:avLst/>
          </a:prstGeom>
          <a:noFill/>
        </p:spPr>
        <p:txBody>
          <a:bodyPr wrap="square" lIns="217709" tIns="108855" rIns="217709" bIns="108855" rtlCol="0">
            <a:spAutoFit/>
          </a:bodyPr>
          <a:lstStyle/>
          <a:p>
            <a:pPr algn="ctr"/>
            <a:r>
              <a:rPr lang="en-US" sz="3800" b="1" dirty="0">
                <a:solidFill>
                  <a:schemeClr val="tx1"/>
                </a:solidFill>
              </a:rPr>
              <a:t>4% increase in passing rates</a:t>
            </a:r>
          </a:p>
        </p:txBody>
      </p:sp>
      <p:sp>
        <p:nvSpPr>
          <p:cNvPr id="21" name="TextBox 20"/>
          <p:cNvSpPr txBox="1"/>
          <p:nvPr/>
        </p:nvSpPr>
        <p:spPr>
          <a:xfrm>
            <a:off x="13749867" y="4216136"/>
            <a:ext cx="4494880" cy="1389387"/>
          </a:xfrm>
          <a:prstGeom prst="rect">
            <a:avLst/>
          </a:prstGeom>
          <a:noFill/>
        </p:spPr>
        <p:txBody>
          <a:bodyPr wrap="square" lIns="217709" tIns="108855" rIns="217709" bIns="108855" rtlCol="0">
            <a:spAutoFit/>
          </a:bodyPr>
          <a:lstStyle/>
          <a:p>
            <a:pPr algn="ctr"/>
            <a:r>
              <a:rPr lang="en-US" sz="3800" b="1" dirty="0">
                <a:solidFill>
                  <a:schemeClr val="tx1"/>
                </a:solidFill>
              </a:rPr>
              <a:t>18% more credits this term</a:t>
            </a:r>
          </a:p>
        </p:txBody>
      </p:sp>
      <p:sp>
        <p:nvSpPr>
          <p:cNvPr id="22" name="TextBox 21"/>
          <p:cNvSpPr txBox="1"/>
          <p:nvPr/>
        </p:nvSpPr>
        <p:spPr>
          <a:xfrm>
            <a:off x="18044072" y="4180200"/>
            <a:ext cx="4672197" cy="1389387"/>
          </a:xfrm>
          <a:prstGeom prst="rect">
            <a:avLst/>
          </a:prstGeom>
          <a:noFill/>
        </p:spPr>
        <p:txBody>
          <a:bodyPr wrap="square" lIns="217709" tIns="108855" rIns="217709" bIns="108855" rtlCol="0">
            <a:spAutoFit/>
          </a:bodyPr>
          <a:lstStyle/>
          <a:p>
            <a:pPr algn="ctr"/>
            <a:r>
              <a:rPr lang="en-US" sz="3800" b="1" dirty="0">
                <a:solidFill>
                  <a:schemeClr val="tx1"/>
                </a:solidFill>
              </a:rPr>
              <a:t>22% more credits next term</a:t>
            </a:r>
          </a:p>
        </p:txBody>
      </p:sp>
      <p:grpSp>
        <p:nvGrpSpPr>
          <p:cNvPr id="2" name="Group 1"/>
          <p:cNvGrpSpPr/>
          <p:nvPr/>
        </p:nvGrpSpPr>
        <p:grpSpPr>
          <a:xfrm>
            <a:off x="17184276" y="1437170"/>
            <a:ext cx="6691725" cy="1535616"/>
            <a:chOff x="6444103" y="718585"/>
            <a:chExt cx="2509397" cy="767808"/>
          </a:xfrm>
        </p:grpSpPr>
        <p:sp>
          <p:nvSpPr>
            <p:cNvPr id="24" name="Title 1"/>
            <p:cNvSpPr txBox="1">
              <a:spLocks/>
            </p:cNvSpPr>
            <p:nvPr/>
          </p:nvSpPr>
          <p:spPr>
            <a:xfrm>
              <a:off x="6692485" y="718585"/>
              <a:ext cx="2261015" cy="767808"/>
            </a:xfrm>
            <a:prstGeom prst="rect">
              <a:avLst/>
            </a:prstGeom>
          </p:spPr>
          <p:txBody>
            <a:bodyPr>
              <a:normAutofit lnSpcReduction="10000"/>
            </a:bodyPr>
            <a:lstStyle>
              <a:lvl1pPr algn="l" defTabSz="457200" rtl="0" eaLnBrk="1" latinLnBrk="0" hangingPunct="1">
                <a:spcBef>
                  <a:spcPct val="0"/>
                </a:spcBef>
                <a:buNone/>
                <a:defRPr sz="4200" b="0" i="0" kern="1200">
                  <a:solidFill>
                    <a:schemeClr val="tx1"/>
                  </a:solidFill>
                  <a:latin typeface="Helvetica Neue Light"/>
                  <a:ea typeface="+mj-ea"/>
                  <a:cs typeface="Helvetica Neue Light"/>
                </a:defRPr>
              </a:lvl1pPr>
            </a:lstStyle>
            <a:p>
              <a:pPr>
                <a:spcAft>
                  <a:spcPts val="1667"/>
                </a:spcAft>
              </a:pPr>
              <a:r>
                <a:rPr lang="en-US" sz="4300" dirty="0">
                  <a:latin typeface="Calibri Light"/>
                  <a:cs typeface="Calibri Light"/>
                </a:rPr>
                <a:t>OER Courses                   </a:t>
              </a:r>
            </a:p>
            <a:p>
              <a:pPr>
                <a:spcAft>
                  <a:spcPts val="1667"/>
                </a:spcAft>
              </a:pPr>
              <a:r>
                <a:rPr lang="en-US" sz="4300" dirty="0">
                  <a:latin typeface="Calibri Light"/>
                  <a:cs typeface="Calibri Light"/>
                </a:rPr>
                <a:t>Traditional Courses</a:t>
              </a:r>
            </a:p>
          </p:txBody>
        </p:sp>
        <p:sp>
          <p:nvSpPr>
            <p:cNvPr id="25" name="Rectangle 24"/>
            <p:cNvSpPr/>
            <p:nvPr/>
          </p:nvSpPr>
          <p:spPr>
            <a:xfrm>
              <a:off x="6444103" y="810610"/>
              <a:ext cx="243983" cy="243983"/>
            </a:xfrm>
            <a:prstGeom prst="rect">
              <a:avLst/>
            </a:prstGeom>
            <a:solidFill>
              <a:srgbClr val="C0504D"/>
            </a:solidFill>
            <a:ln>
              <a:solidFill>
                <a:schemeClr val="accent5"/>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accent5">
                    <a:lumMod val="75000"/>
                  </a:schemeClr>
                </a:solidFill>
              </a:endParaRPr>
            </a:p>
          </p:txBody>
        </p:sp>
        <p:sp>
          <p:nvSpPr>
            <p:cNvPr id="26" name="Rectangle 25"/>
            <p:cNvSpPr/>
            <p:nvPr/>
          </p:nvSpPr>
          <p:spPr>
            <a:xfrm>
              <a:off x="6444103" y="1166341"/>
              <a:ext cx="243983" cy="243983"/>
            </a:xfrm>
            <a:prstGeom prst="rect">
              <a:avLst/>
            </a:prstGeom>
            <a:solidFill>
              <a:srgbClr val="1B4080"/>
            </a:solidFill>
            <a:ln>
              <a:solidFill>
                <a:schemeClr val="tx2"/>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2304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Rectangle"/>
          <p:cNvSpPr/>
          <p:nvPr/>
        </p:nvSpPr>
        <p:spPr>
          <a:xfrm>
            <a:off x="-33869" y="-8468"/>
            <a:ext cx="24451738" cy="13732937"/>
          </a:xfrm>
          <a:prstGeom prst="rect">
            <a:avLst/>
          </a:prstGeom>
          <a:solidFill>
            <a:srgbClr val="3375BB"/>
          </a:solidFill>
          <a:ln w="12700">
            <a:miter lim="400000"/>
          </a:ln>
        </p:spPr>
        <p:txBody>
          <a:bodyPr lIns="50800" tIns="50800" rIns="50800" bIns="50800"/>
          <a:lstStyle/>
          <a:p>
            <a:pPr algn="l" defTabSz="914400">
              <a:defRPr sz="2000">
                <a:latin typeface="Calibri"/>
                <a:ea typeface="Calibri"/>
                <a:cs typeface="Calibri"/>
                <a:sym typeface="Calibri"/>
              </a:defRPr>
            </a:pPr>
            <a:endParaRPr/>
          </a:p>
        </p:txBody>
      </p:sp>
      <p:sp>
        <p:nvSpPr>
          <p:cNvPr id="385" name="Rectangle"/>
          <p:cNvSpPr/>
          <p:nvPr/>
        </p:nvSpPr>
        <p:spPr>
          <a:xfrm>
            <a:off x="363205" y="347129"/>
            <a:ext cx="23657590" cy="13021742"/>
          </a:xfrm>
          <a:prstGeom prst="rect">
            <a:avLst/>
          </a:prstGeom>
          <a:solidFill>
            <a:srgbClr val="FFFFFF"/>
          </a:solidFill>
          <a:ln w="12700">
            <a:miter lim="400000"/>
          </a:ln>
        </p:spPr>
        <p:txBody>
          <a:bodyPr lIns="50800" tIns="50800" rIns="50800" bIns="50800"/>
          <a:lstStyle/>
          <a:p>
            <a:pPr algn="l" defTabSz="914400">
              <a:defRPr sz="2000">
                <a:latin typeface="Calibri"/>
                <a:ea typeface="Calibri"/>
                <a:cs typeface="Calibri"/>
                <a:sym typeface="Calibri"/>
              </a:defRPr>
            </a:pPr>
            <a:endParaRPr/>
          </a:p>
        </p:txBody>
      </p:sp>
      <p:sp>
        <p:nvSpPr>
          <p:cNvPr id="386" name="Rectangle"/>
          <p:cNvSpPr/>
          <p:nvPr/>
        </p:nvSpPr>
        <p:spPr>
          <a:xfrm>
            <a:off x="20195545" y="831332"/>
            <a:ext cx="3183151" cy="1465925"/>
          </a:xfrm>
          <a:prstGeom prst="rect">
            <a:avLst/>
          </a:prstGeom>
          <a:blipFill>
            <a:blip r:embed="rId2"/>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87" name="Candela"/>
          <p:cNvSpPr txBox="1"/>
          <p:nvPr/>
        </p:nvSpPr>
        <p:spPr>
          <a:xfrm>
            <a:off x="20832534" y="9656829"/>
            <a:ext cx="139189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rgbClr val="FFFFFF"/>
                </a:solidFill>
                <a:latin typeface="Calibri"/>
                <a:ea typeface="Calibri"/>
                <a:cs typeface="Calibri"/>
                <a:sym typeface="Calibri"/>
              </a:defRPr>
            </a:lvl1pPr>
          </a:lstStyle>
          <a:p>
            <a:r>
              <a:t>Candela</a:t>
            </a:r>
          </a:p>
        </p:txBody>
      </p:sp>
      <p:sp>
        <p:nvSpPr>
          <p:cNvPr id="388" name="Impact: Enrollments Supported in OER Courses"/>
          <p:cNvSpPr txBox="1"/>
          <p:nvPr/>
        </p:nvSpPr>
        <p:spPr>
          <a:xfrm>
            <a:off x="807169" y="685799"/>
            <a:ext cx="16292662"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1">
                    <a:lumOff val="-7647"/>
                  </a:schemeClr>
                </a:solidFill>
                <a:latin typeface="+mj-lt"/>
                <a:ea typeface="+mj-ea"/>
                <a:cs typeface="+mj-cs"/>
                <a:sym typeface="Helvetica"/>
              </a:defRPr>
            </a:lvl1pPr>
          </a:lstStyle>
          <a:p>
            <a:r>
              <a:rPr dirty="0"/>
              <a:t>Impact: Enrollments Supported in OER Courses</a:t>
            </a:r>
          </a:p>
        </p:txBody>
      </p:sp>
      <p:graphicFrame>
        <p:nvGraphicFramePr>
          <p:cNvPr id="389" name="2D Stacked Column Chart"/>
          <p:cNvGraphicFramePr/>
          <p:nvPr>
            <p:extLst>
              <p:ext uri="{D42A27DB-BD31-4B8C-83A1-F6EECF244321}">
                <p14:modId xmlns:p14="http://schemas.microsoft.com/office/powerpoint/2010/main" val="252794027"/>
              </p:ext>
            </p:extLst>
          </p:nvPr>
        </p:nvGraphicFramePr>
        <p:xfrm>
          <a:off x="727698" y="1633438"/>
          <a:ext cx="22928604" cy="112011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82" name="Rectangle"/>
          <p:cNvSpPr/>
          <p:nvPr/>
        </p:nvSpPr>
        <p:spPr>
          <a:xfrm>
            <a:off x="363205" y="359829"/>
            <a:ext cx="23657590"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83" name="Rectangle"/>
          <p:cNvSpPr/>
          <p:nvPr/>
        </p:nvSpPr>
        <p:spPr>
          <a:xfrm>
            <a:off x="20195545" y="831332"/>
            <a:ext cx="3183151" cy="1465925"/>
          </a:xfrm>
          <a:prstGeom prst="rect">
            <a:avLst/>
          </a:prstGeom>
          <a:blipFill>
            <a:blip r:embed="rId2"/>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84" name="OER as an Tool to Enable Student Success"/>
          <p:cNvSpPr txBox="1"/>
          <p:nvPr/>
        </p:nvSpPr>
        <p:spPr>
          <a:xfrm>
            <a:off x="856613" y="1195995"/>
            <a:ext cx="11854360"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103053"/>
                </a:solidFill>
                <a:latin typeface="Calibri"/>
                <a:ea typeface="Calibri"/>
                <a:cs typeface="Calibri"/>
                <a:sym typeface="Calibri"/>
              </a:defRPr>
            </a:lvl1pPr>
          </a:lstStyle>
          <a:p>
            <a:r>
              <a:t>OER as an Tool to Enable Student Success</a:t>
            </a:r>
          </a:p>
        </p:txBody>
      </p:sp>
      <p:sp>
        <p:nvSpPr>
          <p:cNvPr id="285" name="Oval"/>
          <p:cNvSpPr/>
          <p:nvPr/>
        </p:nvSpPr>
        <p:spPr>
          <a:xfrm>
            <a:off x="9935965" y="2093789"/>
            <a:ext cx="10879551" cy="10850920"/>
          </a:xfrm>
          <a:prstGeom prst="ellipse">
            <a:avLst/>
          </a:prstGeom>
          <a:solidFill>
            <a:srgbClr val="174F86"/>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grpSp>
        <p:nvGrpSpPr>
          <p:cNvPr id="290" name="Group"/>
          <p:cNvGrpSpPr/>
          <p:nvPr/>
        </p:nvGrpSpPr>
        <p:grpSpPr>
          <a:xfrm>
            <a:off x="10586073" y="2717455"/>
            <a:ext cx="9579336" cy="9579336"/>
            <a:chOff x="0" y="0"/>
            <a:chExt cx="9579334" cy="9579334"/>
          </a:xfrm>
        </p:grpSpPr>
        <p:graphicFrame>
          <p:nvGraphicFramePr>
            <p:cNvPr id="286" name="2D Pie Chart"/>
            <p:cNvGraphicFramePr/>
            <p:nvPr/>
          </p:nvGraphicFramePr>
          <p:xfrm>
            <a:off x="0" y="0"/>
            <a:ext cx="9579335" cy="9579335"/>
          </p:xfrm>
          <a:graphic>
            <a:graphicData uri="http://schemas.openxmlformats.org/drawingml/2006/chart">
              <c:chart xmlns:c="http://schemas.openxmlformats.org/drawingml/2006/chart" xmlns:r="http://schemas.openxmlformats.org/officeDocument/2006/relationships" r:id="rId3"/>
            </a:graphicData>
          </a:graphic>
        </p:graphicFrame>
        <p:sp>
          <p:nvSpPr>
            <p:cNvPr id="287" name="Learning…"/>
            <p:cNvSpPr txBox="1"/>
            <p:nvPr/>
          </p:nvSpPr>
          <p:spPr>
            <a:xfrm>
              <a:off x="800343" y="3426463"/>
              <a:ext cx="3148534"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1">
                  <a:solidFill>
                    <a:srgbClr val="FFFFFF"/>
                  </a:solidFill>
                  <a:latin typeface="+mj-lt"/>
                  <a:ea typeface="+mj-ea"/>
                  <a:cs typeface="+mj-cs"/>
                  <a:sym typeface="Helvetica"/>
                </a:defRPr>
              </a:pPr>
              <a:r>
                <a:t>Learning </a:t>
              </a:r>
            </a:p>
            <a:p>
              <a:pPr>
                <a:defRPr b="1">
                  <a:solidFill>
                    <a:srgbClr val="FFFFFF"/>
                  </a:solidFill>
                  <a:latin typeface="+mj-lt"/>
                  <a:ea typeface="+mj-ea"/>
                  <a:cs typeface="+mj-cs"/>
                  <a:sym typeface="Helvetica"/>
                </a:defRPr>
              </a:pPr>
              <a:r>
                <a:t>Design</a:t>
              </a:r>
            </a:p>
          </p:txBody>
        </p:sp>
        <p:sp>
          <p:nvSpPr>
            <p:cNvPr id="288" name="OER…"/>
            <p:cNvSpPr txBox="1"/>
            <p:nvPr/>
          </p:nvSpPr>
          <p:spPr>
            <a:xfrm>
              <a:off x="5722073" y="2994380"/>
              <a:ext cx="2512604"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1">
                  <a:solidFill>
                    <a:srgbClr val="FFFFFF"/>
                  </a:solidFill>
                  <a:latin typeface="+mj-lt"/>
                  <a:ea typeface="+mj-ea"/>
                  <a:cs typeface="+mj-cs"/>
                  <a:sym typeface="Helvetica"/>
                </a:defRPr>
              </a:pPr>
              <a:r>
                <a:t>OER </a:t>
              </a:r>
            </a:p>
            <a:p>
              <a:pPr>
                <a:defRPr b="1">
                  <a:solidFill>
                    <a:srgbClr val="FFFFFF"/>
                  </a:solidFill>
                  <a:latin typeface="+mj-lt"/>
                  <a:ea typeface="+mj-ea"/>
                  <a:cs typeface="+mj-cs"/>
                  <a:sym typeface="Helvetica"/>
                </a:defRPr>
              </a:pPr>
              <a:r>
                <a:t>Content</a:t>
              </a:r>
            </a:p>
          </p:txBody>
        </p:sp>
        <p:sp>
          <p:nvSpPr>
            <p:cNvPr id="289" name="Technology…"/>
            <p:cNvSpPr txBox="1"/>
            <p:nvPr/>
          </p:nvSpPr>
          <p:spPr>
            <a:xfrm>
              <a:off x="3361323" y="6848085"/>
              <a:ext cx="3983522" cy="162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1">
                  <a:solidFill>
                    <a:srgbClr val="FFFFFF"/>
                  </a:solidFill>
                  <a:latin typeface="+mj-lt"/>
                  <a:ea typeface="+mj-ea"/>
                  <a:cs typeface="+mj-cs"/>
                  <a:sym typeface="Helvetica"/>
                </a:defRPr>
              </a:pPr>
              <a:r>
                <a:t>Technology </a:t>
              </a:r>
            </a:p>
            <a:p>
              <a:pPr>
                <a:defRPr b="1">
                  <a:solidFill>
                    <a:srgbClr val="FFFFFF"/>
                  </a:solidFill>
                  <a:latin typeface="+mj-lt"/>
                  <a:ea typeface="+mj-ea"/>
                  <a:cs typeface="+mj-cs"/>
                  <a:sym typeface="Helvetica"/>
                </a:defRPr>
              </a:pPr>
              <a:r>
                <a:t>(w/LMS)</a:t>
              </a:r>
            </a:p>
          </p:txBody>
        </p:sp>
      </p:grpSp>
      <p:sp>
        <p:nvSpPr>
          <p:cNvPr id="291" name="Faculty development…"/>
          <p:cNvSpPr txBox="1"/>
          <p:nvPr/>
        </p:nvSpPr>
        <p:spPr>
          <a:xfrm>
            <a:off x="1318865" y="5944448"/>
            <a:ext cx="7635262" cy="314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66346" indent="-366346" algn="l" defTabSz="457200">
              <a:buSzPct val="75000"/>
              <a:buChar char="•"/>
              <a:defRPr sz="4000">
                <a:solidFill>
                  <a:srgbClr val="103053"/>
                </a:solidFill>
                <a:latin typeface="Calibri Light"/>
                <a:ea typeface="Calibri Light"/>
                <a:cs typeface="Calibri Light"/>
                <a:sym typeface="Calibri Light"/>
              </a:defRPr>
            </a:pPr>
            <a:r>
              <a:t>Faculty development </a:t>
            </a:r>
          </a:p>
          <a:p>
            <a:pPr marL="366346" indent="-366346" algn="l" defTabSz="457200">
              <a:buSzPct val="75000"/>
              <a:buChar char="•"/>
              <a:defRPr sz="4000">
                <a:solidFill>
                  <a:srgbClr val="103053"/>
                </a:solidFill>
                <a:latin typeface="Calibri Light"/>
                <a:ea typeface="Calibri Light"/>
                <a:cs typeface="Calibri Light"/>
                <a:sym typeface="Calibri Light"/>
              </a:defRPr>
            </a:pPr>
            <a:r>
              <a:t>Faculty support</a:t>
            </a:r>
          </a:p>
          <a:p>
            <a:pPr marL="366346" indent="-366346" algn="l" defTabSz="457200">
              <a:buSzPct val="75000"/>
              <a:buChar char="•"/>
              <a:defRPr sz="4000">
                <a:solidFill>
                  <a:srgbClr val="103053"/>
                </a:solidFill>
                <a:latin typeface="Calibri Light"/>
                <a:ea typeface="Calibri Light"/>
                <a:cs typeface="Calibri Light"/>
                <a:sym typeface="Calibri Light"/>
              </a:defRPr>
            </a:pPr>
            <a:r>
              <a:t>Content currency and enhancements</a:t>
            </a:r>
          </a:p>
          <a:p>
            <a:pPr marL="366346" indent="-366346" algn="l" defTabSz="457200">
              <a:buSzPct val="75000"/>
              <a:buChar char="•"/>
              <a:defRPr sz="4000">
                <a:solidFill>
                  <a:srgbClr val="103053"/>
                </a:solidFill>
                <a:latin typeface="Calibri Light"/>
                <a:ea typeface="Calibri Light"/>
                <a:cs typeface="Calibri Light"/>
                <a:sym typeface="Calibri Light"/>
              </a:defRPr>
            </a:pPr>
            <a:r>
              <a:t>Accessibility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p:nvPr/>
        </p:nvSpPr>
        <p:spPr>
          <a:xfrm>
            <a:off x="-193523" y="-145141"/>
            <a:ext cx="24771045" cy="14006286"/>
          </a:xfrm>
          <a:prstGeom prst="rect">
            <a:avLst/>
          </a:prstGeom>
          <a:solidFill>
            <a:srgbClr val="1B4080"/>
          </a:solidFill>
          <a:ln>
            <a:noFill/>
          </a:ln>
        </p:spPr>
        <p:txBody>
          <a:bodyPr lIns="217674" tIns="108807" rIns="217674" bIns="108807" anchor="ctr" anchorCtr="0">
            <a:noAutofit/>
          </a:bodyPr>
          <a:lstStyle/>
          <a:p>
            <a:pPr>
              <a:buClr>
                <a:srgbClr val="000000"/>
              </a:buClr>
            </a:pPr>
            <a:endParaRPr sz="4300">
              <a:solidFill>
                <a:schemeClr val="lt1"/>
              </a:solidFill>
              <a:latin typeface="Calibri"/>
              <a:ea typeface="Calibri"/>
              <a:cs typeface="Calibri"/>
              <a:sym typeface="Calibri"/>
            </a:endParaRPr>
          </a:p>
        </p:txBody>
      </p:sp>
      <p:sp>
        <p:nvSpPr>
          <p:cNvPr id="271" name="Shape 271"/>
          <p:cNvSpPr/>
          <p:nvPr/>
        </p:nvSpPr>
        <p:spPr>
          <a:xfrm>
            <a:off x="508004" y="397440"/>
            <a:ext cx="23367997" cy="12921112"/>
          </a:xfrm>
          <a:prstGeom prst="rect">
            <a:avLst/>
          </a:prstGeom>
          <a:solidFill>
            <a:schemeClr val="lt1"/>
          </a:solidFill>
          <a:ln>
            <a:noFill/>
          </a:ln>
        </p:spPr>
        <p:txBody>
          <a:bodyPr lIns="217674" tIns="108807" rIns="217674" bIns="108807" anchor="ctr" anchorCtr="0">
            <a:noAutofit/>
          </a:bodyPr>
          <a:lstStyle/>
          <a:p>
            <a:pPr>
              <a:buClr>
                <a:srgbClr val="000000"/>
              </a:buClr>
            </a:pPr>
            <a:endParaRPr sz="4300">
              <a:solidFill>
                <a:schemeClr val="lt1"/>
              </a:solidFill>
              <a:latin typeface="Calibri"/>
              <a:ea typeface="Calibri"/>
              <a:cs typeface="Calibri"/>
              <a:sym typeface="Calibri"/>
            </a:endParaRPr>
          </a:p>
        </p:txBody>
      </p:sp>
      <p:grpSp>
        <p:nvGrpSpPr>
          <p:cNvPr id="272" name="Shape 272"/>
          <p:cNvGrpSpPr/>
          <p:nvPr/>
        </p:nvGrpSpPr>
        <p:grpSpPr>
          <a:xfrm>
            <a:off x="1422400" y="3149600"/>
            <a:ext cx="21573067" cy="9626596"/>
            <a:chOff x="0" y="0"/>
            <a:chExt cx="8089900" cy="4813298"/>
          </a:xfrm>
        </p:grpSpPr>
        <p:sp>
          <p:nvSpPr>
            <p:cNvPr id="273" name="Shape 273"/>
            <p:cNvSpPr/>
            <p:nvPr/>
          </p:nvSpPr>
          <p:spPr>
            <a:xfrm>
              <a:off x="0" y="0"/>
              <a:ext cx="8089900" cy="2165983"/>
            </a:xfrm>
            <a:prstGeom prst="roundRect">
              <a:avLst>
                <a:gd name="adj" fmla="val 10000"/>
              </a:avLst>
            </a:prstGeom>
            <a:solidFill>
              <a:srgbClr val="1B4080">
                <a:alpha val="89411"/>
              </a:srgbClr>
            </a:solidFill>
            <a:ln w="9525" cap="flat" cmpd="sng">
              <a:solidFill>
                <a:srgbClr val="CACCCF">
                  <a:alpha val="89411"/>
                </a:srgbClr>
              </a:solidFill>
              <a:prstDash val="solid"/>
              <a:miter lim="8000"/>
              <a:headEnd type="none" w="med" len="med"/>
              <a:tailEnd type="none" w="med" len="med"/>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74" name="Shape 274"/>
            <p:cNvSpPr/>
            <p:nvPr/>
          </p:nvSpPr>
          <p:spPr>
            <a:xfrm>
              <a:off x="242695" y="288796"/>
              <a:ext cx="2376408" cy="1588388"/>
            </a:xfrm>
            <a:prstGeom prst="roundRect">
              <a:avLst>
                <a:gd name="adj" fmla="val 10000"/>
              </a:avLst>
            </a:prstGeom>
            <a:blipFill rotWithShape="1">
              <a:blip r:embed="rId3">
                <a:alphaModFix/>
              </a:blip>
              <a:stretch>
                <a:fillRect/>
              </a:stretch>
            </a:blip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75" name="Shape 275"/>
            <p:cNvSpPr/>
            <p:nvPr/>
          </p:nvSpPr>
          <p:spPr>
            <a:xfrm rot="10800000">
              <a:off x="242697" y="2165982"/>
              <a:ext cx="2376408" cy="2647315"/>
            </a:xfrm>
            <a:prstGeom prst="round2SameRect">
              <a:avLst>
                <a:gd name="adj1" fmla="val 10500"/>
                <a:gd name="adj2" fmla="val 0"/>
              </a:avLst>
            </a:prstGeom>
            <a:solidFill>
              <a:srgbClr val="1B4080"/>
            </a:solid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76" name="Shape 276"/>
            <p:cNvSpPr txBox="1"/>
            <p:nvPr/>
          </p:nvSpPr>
          <p:spPr>
            <a:xfrm>
              <a:off x="315780" y="2165983"/>
              <a:ext cx="2230241" cy="2574232"/>
            </a:xfrm>
            <a:prstGeom prst="rect">
              <a:avLst/>
            </a:prstGeom>
            <a:noFill/>
            <a:ln>
              <a:noFill/>
            </a:ln>
          </p:spPr>
          <p:txBody>
            <a:bodyPr lIns="199125" tIns="199125" rIns="199125" bIns="199125" anchor="t" anchorCtr="0">
              <a:noAutofit/>
            </a:bodyPr>
            <a:lstStyle/>
            <a:p>
              <a:pPr>
                <a:lnSpc>
                  <a:spcPct val="90000"/>
                </a:lnSpc>
                <a:buClr>
                  <a:schemeClr val="lt1"/>
                </a:buClr>
                <a:buSzPct val="25000"/>
              </a:pPr>
              <a:r>
                <a:rPr lang="en-US" sz="6700">
                  <a:solidFill>
                    <a:schemeClr val="lt1"/>
                  </a:solidFill>
                  <a:latin typeface="Calibri"/>
                  <a:ea typeface="Calibri"/>
                  <a:cs typeface="Calibri"/>
                  <a:sym typeface="Calibri"/>
                </a:rPr>
                <a:t>Candela   </a:t>
              </a:r>
              <a:r>
                <a:rPr lang="en-US" sz="5500">
                  <a:solidFill>
                    <a:schemeClr val="lt1"/>
                  </a:solidFill>
                  <a:latin typeface="Calibri"/>
                  <a:ea typeface="Calibri"/>
                  <a:cs typeface="Calibri"/>
                  <a:sym typeface="Calibri"/>
                </a:rPr>
                <a:t>   </a:t>
              </a:r>
            </a:p>
            <a:p>
              <a:pPr>
                <a:lnSpc>
                  <a:spcPct val="90000"/>
                </a:lnSpc>
                <a:spcBef>
                  <a:spcPts val="2333"/>
                </a:spcBef>
                <a:buClr>
                  <a:schemeClr val="lt1"/>
                </a:buClr>
                <a:buSzPct val="25000"/>
              </a:pPr>
              <a:r>
                <a:rPr lang="en-US" sz="4300">
                  <a:solidFill>
                    <a:schemeClr val="lt1"/>
                  </a:solidFill>
                  <a:latin typeface="Calibri"/>
                  <a:ea typeface="Calibri"/>
                  <a:cs typeface="Calibri"/>
                  <a:sym typeface="Calibri"/>
                </a:rPr>
                <a:t>(78 subjects)</a:t>
              </a:r>
            </a:p>
            <a:p>
              <a:pPr>
                <a:lnSpc>
                  <a:spcPct val="90000"/>
                </a:lnSpc>
                <a:spcBef>
                  <a:spcPts val="1500"/>
                </a:spcBef>
                <a:buClr>
                  <a:srgbClr val="000000"/>
                </a:buClr>
              </a:pPr>
              <a:endParaRPr sz="6000">
                <a:solidFill>
                  <a:schemeClr val="lt1"/>
                </a:solidFill>
                <a:latin typeface="Arial"/>
                <a:ea typeface="Arial"/>
                <a:cs typeface="Arial"/>
                <a:sym typeface="Arial"/>
              </a:endParaRPr>
            </a:p>
            <a:p>
              <a:pPr>
                <a:lnSpc>
                  <a:spcPct val="90000"/>
                </a:lnSpc>
                <a:spcBef>
                  <a:spcPts val="2083"/>
                </a:spcBef>
                <a:buClr>
                  <a:srgbClr val="000000"/>
                </a:buClr>
              </a:pPr>
              <a:endParaRPr sz="6000">
                <a:solidFill>
                  <a:schemeClr val="lt1"/>
                </a:solidFill>
                <a:latin typeface="Calibri"/>
                <a:ea typeface="Calibri"/>
                <a:cs typeface="Calibri"/>
                <a:sym typeface="Calibri"/>
              </a:endParaRPr>
            </a:p>
            <a:p>
              <a:pPr>
                <a:lnSpc>
                  <a:spcPct val="90000"/>
                </a:lnSpc>
                <a:spcBef>
                  <a:spcPts val="2083"/>
                </a:spcBef>
                <a:buClr>
                  <a:srgbClr val="000000"/>
                </a:buClr>
              </a:pPr>
              <a:endParaRPr sz="6000">
                <a:solidFill>
                  <a:schemeClr val="lt1"/>
                </a:solidFill>
                <a:latin typeface="Calibri"/>
                <a:ea typeface="Calibri"/>
                <a:cs typeface="Calibri"/>
                <a:sym typeface="Calibri"/>
              </a:endParaRPr>
            </a:p>
          </p:txBody>
        </p:sp>
        <p:sp>
          <p:nvSpPr>
            <p:cNvPr id="277" name="Shape 277"/>
            <p:cNvSpPr/>
            <p:nvPr/>
          </p:nvSpPr>
          <p:spPr>
            <a:xfrm>
              <a:off x="2856743" y="288796"/>
              <a:ext cx="2376408" cy="1588388"/>
            </a:xfrm>
            <a:prstGeom prst="roundRect">
              <a:avLst>
                <a:gd name="adj" fmla="val 10000"/>
              </a:avLst>
            </a:prstGeom>
            <a:blipFill rotWithShape="1">
              <a:blip r:embed="rId4">
                <a:alphaModFix/>
              </a:blip>
              <a:stretch>
                <a:fillRect/>
              </a:stretch>
            </a:blip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78" name="Shape 278"/>
            <p:cNvSpPr/>
            <p:nvPr/>
          </p:nvSpPr>
          <p:spPr>
            <a:xfrm rot="10800000">
              <a:off x="2856745" y="2165982"/>
              <a:ext cx="2376408" cy="2647315"/>
            </a:xfrm>
            <a:prstGeom prst="round2SameRect">
              <a:avLst>
                <a:gd name="adj1" fmla="val 10500"/>
                <a:gd name="adj2" fmla="val 0"/>
              </a:avLst>
            </a:prstGeom>
            <a:solidFill>
              <a:srgbClr val="1B4080"/>
            </a:solid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79" name="Shape 279"/>
            <p:cNvSpPr txBox="1"/>
            <p:nvPr/>
          </p:nvSpPr>
          <p:spPr>
            <a:xfrm>
              <a:off x="2929826" y="2165983"/>
              <a:ext cx="2230241" cy="2574232"/>
            </a:xfrm>
            <a:prstGeom prst="rect">
              <a:avLst/>
            </a:prstGeom>
            <a:noFill/>
            <a:ln>
              <a:noFill/>
            </a:ln>
          </p:spPr>
          <p:txBody>
            <a:bodyPr lIns="199125" tIns="199125" rIns="199125" bIns="199125" anchor="t" anchorCtr="0">
              <a:noAutofit/>
            </a:bodyPr>
            <a:lstStyle/>
            <a:p>
              <a:pPr>
                <a:lnSpc>
                  <a:spcPct val="90000"/>
                </a:lnSpc>
                <a:buClr>
                  <a:schemeClr val="lt1"/>
                </a:buClr>
                <a:buSzPct val="25000"/>
              </a:pPr>
              <a:r>
                <a:rPr lang="en-US" sz="6700">
                  <a:solidFill>
                    <a:schemeClr val="lt1"/>
                  </a:solidFill>
                  <a:latin typeface="Calibri"/>
                  <a:ea typeface="Calibri"/>
                  <a:cs typeface="Calibri"/>
                  <a:sym typeface="Calibri"/>
                </a:rPr>
                <a:t>Waymaker </a:t>
              </a:r>
            </a:p>
            <a:p>
              <a:pPr>
                <a:lnSpc>
                  <a:spcPct val="90000"/>
                </a:lnSpc>
                <a:spcBef>
                  <a:spcPts val="2333"/>
                </a:spcBef>
                <a:buClr>
                  <a:schemeClr val="lt1"/>
                </a:buClr>
                <a:buSzPct val="25000"/>
              </a:pPr>
              <a:r>
                <a:rPr lang="en-US" sz="4300">
                  <a:solidFill>
                    <a:schemeClr val="lt1"/>
                  </a:solidFill>
                  <a:latin typeface="Calibri"/>
                  <a:ea typeface="Calibri"/>
                  <a:cs typeface="Calibri"/>
                  <a:sym typeface="Calibri"/>
                </a:rPr>
                <a:t>(21 subjects)</a:t>
              </a:r>
            </a:p>
          </p:txBody>
        </p:sp>
        <p:sp>
          <p:nvSpPr>
            <p:cNvPr id="280" name="Shape 280"/>
            <p:cNvSpPr/>
            <p:nvPr/>
          </p:nvSpPr>
          <p:spPr>
            <a:xfrm>
              <a:off x="5470794" y="288796"/>
              <a:ext cx="2376408" cy="1588388"/>
            </a:xfrm>
            <a:prstGeom prst="roundRect">
              <a:avLst>
                <a:gd name="adj" fmla="val 10000"/>
              </a:avLst>
            </a:prstGeom>
            <a:blipFill rotWithShape="1">
              <a:blip r:embed="rId5">
                <a:alphaModFix/>
              </a:blip>
              <a:stretch>
                <a:fillRect/>
              </a:stretch>
            </a:blip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81" name="Shape 281"/>
            <p:cNvSpPr/>
            <p:nvPr/>
          </p:nvSpPr>
          <p:spPr>
            <a:xfrm rot="10800000">
              <a:off x="5470794" y="2165982"/>
              <a:ext cx="2376408" cy="2647315"/>
            </a:xfrm>
            <a:prstGeom prst="round2SameRect">
              <a:avLst>
                <a:gd name="adj1" fmla="val 10500"/>
                <a:gd name="adj2" fmla="val 0"/>
              </a:avLst>
            </a:prstGeom>
            <a:solidFill>
              <a:srgbClr val="1B4080"/>
            </a:solidFill>
            <a:ln>
              <a:noFill/>
            </a:ln>
          </p:spPr>
          <p:txBody>
            <a:bodyPr lIns="91425" tIns="91425" rIns="91425" bIns="91425" anchor="ctr" anchorCtr="0">
              <a:noAutofit/>
            </a:bodyPr>
            <a:lstStyle/>
            <a:p>
              <a:pPr algn="l">
                <a:buClr>
                  <a:srgbClr val="000000"/>
                </a:buClr>
              </a:pPr>
              <a:endParaRPr sz="3300">
                <a:latin typeface="Arial"/>
                <a:ea typeface="Arial"/>
                <a:cs typeface="Arial"/>
                <a:sym typeface="Arial"/>
              </a:endParaRPr>
            </a:p>
          </p:txBody>
        </p:sp>
        <p:sp>
          <p:nvSpPr>
            <p:cNvPr id="282" name="Shape 282"/>
            <p:cNvSpPr txBox="1"/>
            <p:nvPr/>
          </p:nvSpPr>
          <p:spPr>
            <a:xfrm>
              <a:off x="5543876" y="2165983"/>
              <a:ext cx="2230241" cy="2574232"/>
            </a:xfrm>
            <a:prstGeom prst="rect">
              <a:avLst/>
            </a:prstGeom>
            <a:noFill/>
            <a:ln>
              <a:noFill/>
            </a:ln>
          </p:spPr>
          <p:txBody>
            <a:bodyPr lIns="184900" tIns="184900" rIns="184900" bIns="184900" anchor="t" anchorCtr="0">
              <a:noAutofit/>
            </a:bodyPr>
            <a:lstStyle/>
            <a:p>
              <a:pPr>
                <a:lnSpc>
                  <a:spcPct val="90000"/>
                </a:lnSpc>
                <a:buClr>
                  <a:schemeClr val="lt1"/>
                </a:buClr>
                <a:buSzPct val="25000"/>
              </a:pPr>
              <a:r>
                <a:rPr lang="en-US" sz="6200">
                  <a:solidFill>
                    <a:schemeClr val="lt1"/>
                  </a:solidFill>
                  <a:latin typeface="Calibri"/>
                  <a:ea typeface="Calibri"/>
                  <a:cs typeface="Calibri"/>
                  <a:sym typeface="Calibri"/>
                </a:rPr>
                <a:t>Lumen OHM</a:t>
              </a:r>
            </a:p>
            <a:p>
              <a:pPr>
                <a:lnSpc>
                  <a:spcPct val="90000"/>
                </a:lnSpc>
                <a:spcBef>
                  <a:spcPts val="1905"/>
                </a:spcBef>
                <a:buClr>
                  <a:schemeClr val="lt1"/>
                </a:buClr>
                <a:buSzPct val="25000"/>
              </a:pPr>
              <a:r>
                <a:rPr lang="en-US" sz="4300">
                  <a:solidFill>
                    <a:schemeClr val="lt1"/>
                  </a:solidFill>
                  <a:latin typeface="Calibri"/>
                  <a:ea typeface="Calibri"/>
                  <a:cs typeface="Calibri"/>
                  <a:sym typeface="Calibri"/>
                </a:rPr>
                <a:t>(12 subjects)</a:t>
              </a:r>
            </a:p>
          </p:txBody>
        </p:sp>
      </p:grpSp>
      <p:sp>
        <p:nvSpPr>
          <p:cNvPr id="283" name="Shape 283"/>
          <p:cNvSpPr txBox="1"/>
          <p:nvPr/>
        </p:nvSpPr>
        <p:spPr>
          <a:xfrm>
            <a:off x="2370667" y="10185402"/>
            <a:ext cx="5689595" cy="1054132"/>
          </a:xfrm>
          <a:prstGeom prst="rect">
            <a:avLst/>
          </a:prstGeom>
          <a:noFill/>
          <a:ln>
            <a:noFill/>
          </a:ln>
        </p:spPr>
        <p:txBody>
          <a:bodyPr lIns="81605" tIns="40773" rIns="81605" bIns="40773" anchor="t" anchorCtr="0">
            <a:noAutofit/>
          </a:bodyPr>
          <a:lstStyle/>
          <a:p>
            <a:pPr>
              <a:buClr>
                <a:srgbClr val="FFFFFF"/>
              </a:buClr>
              <a:buSzPct val="25000"/>
            </a:pPr>
            <a:r>
              <a:rPr lang="en-US" sz="3800">
                <a:solidFill>
                  <a:srgbClr val="FFFFFF"/>
                </a:solidFill>
                <a:latin typeface="Calibri"/>
                <a:ea typeface="Calibri"/>
                <a:cs typeface="Calibri"/>
                <a:sym typeface="Calibri"/>
              </a:rPr>
              <a:t>eTextbook replacement with enriched OER</a:t>
            </a:r>
          </a:p>
        </p:txBody>
      </p:sp>
      <p:sp>
        <p:nvSpPr>
          <p:cNvPr id="284" name="Shape 284"/>
          <p:cNvSpPr txBox="1"/>
          <p:nvPr/>
        </p:nvSpPr>
        <p:spPr>
          <a:xfrm>
            <a:off x="9347200" y="10185402"/>
            <a:ext cx="5689595" cy="1546576"/>
          </a:xfrm>
          <a:prstGeom prst="rect">
            <a:avLst/>
          </a:prstGeom>
          <a:noFill/>
          <a:ln>
            <a:noFill/>
          </a:ln>
        </p:spPr>
        <p:txBody>
          <a:bodyPr lIns="81605" tIns="40773" rIns="81605" bIns="40773" anchor="t" anchorCtr="0">
            <a:noAutofit/>
          </a:bodyPr>
          <a:lstStyle/>
          <a:p>
            <a:pPr>
              <a:buClr>
                <a:srgbClr val="FFFFFF"/>
              </a:buClr>
              <a:buSzPct val="25000"/>
            </a:pPr>
            <a:r>
              <a:rPr lang="en-US" sz="3800">
                <a:solidFill>
                  <a:srgbClr val="FFFFFF"/>
                </a:solidFill>
                <a:latin typeface="Calibri"/>
                <a:ea typeface="Calibri"/>
                <a:cs typeface="Calibri"/>
                <a:sym typeface="Calibri"/>
              </a:rPr>
              <a:t>Simple, powerful personalized learning  with enriched OER </a:t>
            </a:r>
          </a:p>
        </p:txBody>
      </p:sp>
      <p:sp>
        <p:nvSpPr>
          <p:cNvPr id="285" name="Shape 285"/>
          <p:cNvSpPr txBox="1"/>
          <p:nvPr/>
        </p:nvSpPr>
        <p:spPr>
          <a:xfrm>
            <a:off x="16323733" y="10185402"/>
            <a:ext cx="5689595" cy="1546576"/>
          </a:xfrm>
          <a:prstGeom prst="rect">
            <a:avLst/>
          </a:prstGeom>
          <a:noFill/>
          <a:ln>
            <a:noFill/>
          </a:ln>
        </p:spPr>
        <p:txBody>
          <a:bodyPr lIns="81605" tIns="40773" rIns="81605" bIns="40773" anchor="t" anchorCtr="0">
            <a:noAutofit/>
          </a:bodyPr>
          <a:lstStyle/>
          <a:p>
            <a:pPr>
              <a:buClr>
                <a:srgbClr val="FFFFFF"/>
              </a:buClr>
              <a:buSzPct val="25000"/>
            </a:pPr>
            <a:r>
              <a:rPr lang="en-US" sz="3800">
                <a:solidFill>
                  <a:srgbClr val="FFFFFF"/>
                </a:solidFill>
                <a:latin typeface="Calibri"/>
                <a:ea typeface="Calibri"/>
                <a:cs typeface="Calibri"/>
                <a:sym typeface="Calibri"/>
              </a:rPr>
              <a:t>OER online homework system for math, quantitative subjects</a:t>
            </a:r>
          </a:p>
        </p:txBody>
      </p:sp>
      <p:sp>
        <p:nvSpPr>
          <p:cNvPr id="286" name="Shape 286"/>
          <p:cNvSpPr txBox="1"/>
          <p:nvPr/>
        </p:nvSpPr>
        <p:spPr>
          <a:xfrm>
            <a:off x="1388535" y="1225350"/>
            <a:ext cx="21843997" cy="1670248"/>
          </a:xfrm>
          <a:prstGeom prst="rect">
            <a:avLst/>
          </a:prstGeom>
          <a:noFill/>
          <a:ln>
            <a:noFill/>
          </a:ln>
        </p:spPr>
        <p:txBody>
          <a:bodyPr lIns="217674" tIns="108807" rIns="217674" bIns="108807" anchor="t" anchorCtr="0">
            <a:noAutofit/>
          </a:bodyPr>
          <a:lstStyle/>
          <a:p>
            <a:pPr>
              <a:buClr>
                <a:srgbClr val="235493"/>
              </a:buClr>
              <a:buSzPct val="25000"/>
            </a:pPr>
            <a:r>
              <a:rPr lang="en-US" sz="8600">
                <a:solidFill>
                  <a:srgbClr val="235493"/>
                </a:solidFill>
                <a:latin typeface="Calibri"/>
                <a:ea typeface="Calibri"/>
                <a:cs typeface="Calibri"/>
                <a:sym typeface="Calibri"/>
              </a:rPr>
              <a:t>Flexible Choices for OER Courses</a:t>
            </a: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94" name="Rectangle"/>
          <p:cNvSpPr/>
          <p:nvPr/>
        </p:nvSpPr>
        <p:spPr>
          <a:xfrm>
            <a:off x="363205" y="359829"/>
            <a:ext cx="23657590"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95" name="OER text, video, images…"/>
          <p:cNvSpPr txBox="1"/>
          <p:nvPr/>
        </p:nvSpPr>
        <p:spPr>
          <a:xfrm>
            <a:off x="998021" y="4432299"/>
            <a:ext cx="7666502" cy="375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000">
                <a:solidFill>
                  <a:srgbClr val="103053"/>
                </a:solidFill>
                <a:latin typeface="Calibri Light"/>
                <a:ea typeface="Calibri Light"/>
                <a:cs typeface="Calibri Light"/>
                <a:sym typeface="Calibri Light"/>
              </a:defRPr>
            </a:pPr>
            <a:endParaRPr/>
          </a:p>
          <a:p>
            <a:pPr marL="366346" indent="-366346" algn="l" defTabSz="457200">
              <a:buSzPct val="75000"/>
              <a:buChar char="•"/>
              <a:defRPr sz="4000">
                <a:solidFill>
                  <a:srgbClr val="103053"/>
                </a:solidFill>
                <a:latin typeface="Calibri Light"/>
                <a:ea typeface="Calibri Light"/>
                <a:cs typeface="Calibri Light"/>
                <a:sym typeface="Calibri Light"/>
              </a:defRPr>
            </a:pPr>
            <a:r>
              <a:t>OER text, video, images</a:t>
            </a:r>
          </a:p>
          <a:p>
            <a:pPr marL="366346" indent="-366346" algn="l" defTabSz="457200">
              <a:buSzPct val="75000"/>
              <a:buChar char="•"/>
              <a:defRPr sz="4000">
                <a:solidFill>
                  <a:srgbClr val="103053"/>
                </a:solidFill>
                <a:latin typeface="Calibri Light"/>
                <a:ea typeface="Calibri Light"/>
                <a:cs typeface="Calibri Light"/>
                <a:sym typeface="Calibri Light"/>
              </a:defRPr>
            </a:pPr>
            <a:r>
              <a:t>Interactives</a:t>
            </a:r>
          </a:p>
          <a:p>
            <a:pPr marL="366346" indent="-366346" algn="l" defTabSz="457200">
              <a:buSzPct val="75000"/>
              <a:buChar char="•"/>
              <a:defRPr sz="4000">
                <a:solidFill>
                  <a:srgbClr val="103053"/>
                </a:solidFill>
                <a:latin typeface="Calibri Light"/>
                <a:ea typeface="Calibri Light"/>
                <a:cs typeface="Calibri Light"/>
                <a:sym typeface="Calibri Light"/>
              </a:defRPr>
            </a:pPr>
            <a:r>
              <a:t>Quiz banks</a:t>
            </a:r>
          </a:p>
          <a:p>
            <a:pPr marL="366346" indent="-366346" algn="l" defTabSz="457200">
              <a:buSzPct val="75000"/>
              <a:buChar char="•"/>
              <a:defRPr sz="4000">
                <a:solidFill>
                  <a:srgbClr val="103053"/>
                </a:solidFill>
                <a:latin typeface="Calibri Light"/>
                <a:ea typeface="Calibri Light"/>
                <a:cs typeface="Calibri Light"/>
                <a:sym typeface="Calibri Light"/>
              </a:defRPr>
            </a:pPr>
            <a:r>
              <a:t>Instructor resources</a:t>
            </a:r>
          </a:p>
          <a:p>
            <a:pPr marL="366346" indent="-366346" algn="l" defTabSz="457200">
              <a:buSzPct val="75000"/>
              <a:buChar char="•"/>
              <a:defRPr sz="4000">
                <a:solidFill>
                  <a:srgbClr val="103053"/>
                </a:solidFill>
                <a:latin typeface="Calibri Light"/>
                <a:ea typeface="Calibri Light"/>
                <a:cs typeface="Calibri Light"/>
                <a:sym typeface="Calibri Light"/>
              </a:defRPr>
            </a:pPr>
            <a:r>
              <a:t>Easy Blackboard integration</a:t>
            </a:r>
          </a:p>
        </p:txBody>
      </p:sp>
      <p:sp>
        <p:nvSpPr>
          <p:cNvPr id="296" name="Rectangle"/>
          <p:cNvSpPr/>
          <p:nvPr/>
        </p:nvSpPr>
        <p:spPr>
          <a:xfrm>
            <a:off x="334565" y="9349841"/>
            <a:ext cx="8572501" cy="2240633"/>
          </a:xfrm>
          <a:prstGeom prst="rect">
            <a:avLst/>
          </a:prstGeom>
          <a:solidFill>
            <a:srgbClr val="1B4080"/>
          </a:solidFill>
          <a:ln w="12700">
            <a:miter lim="400000"/>
          </a:ln>
        </p:spPr>
        <p:txBody>
          <a:bodyPr lIns="50800" tIns="50800" rIns="50800" bIns="50800"/>
          <a:lstStyle/>
          <a:p>
            <a:pPr algn="l" defTabSz="914400">
              <a:defRPr sz="1800">
                <a:solidFill>
                  <a:srgbClr val="103053"/>
                </a:solidFill>
                <a:latin typeface="Calibri"/>
                <a:ea typeface="Calibri"/>
                <a:cs typeface="Calibri"/>
                <a:sym typeface="Calibri"/>
              </a:defRPr>
            </a:pPr>
            <a:endParaRPr/>
          </a:p>
        </p:txBody>
      </p:sp>
      <p:sp>
        <p:nvSpPr>
          <p:cNvPr id="297" name="Rectangle"/>
          <p:cNvSpPr/>
          <p:nvPr/>
        </p:nvSpPr>
        <p:spPr>
          <a:xfrm>
            <a:off x="20195545" y="831332"/>
            <a:ext cx="3183151" cy="1465925"/>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98" name="Candela Courses"/>
          <p:cNvSpPr txBox="1"/>
          <p:nvPr/>
        </p:nvSpPr>
        <p:spPr>
          <a:xfrm>
            <a:off x="856614" y="1102134"/>
            <a:ext cx="5265138" cy="1025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103053"/>
                </a:solidFill>
                <a:latin typeface="Calibri"/>
                <a:ea typeface="Calibri"/>
                <a:cs typeface="Calibri"/>
                <a:sym typeface="Calibri"/>
              </a:defRPr>
            </a:lvl1pPr>
          </a:lstStyle>
          <a:p>
            <a:r>
              <a:rPr sz="6000" dirty="0"/>
              <a:t>Candela Courses</a:t>
            </a:r>
          </a:p>
        </p:txBody>
      </p:sp>
      <p:sp>
        <p:nvSpPr>
          <p:cNvPr id="299" name="175 instructors running 13 different courses"/>
          <p:cNvSpPr txBox="1"/>
          <p:nvPr/>
        </p:nvSpPr>
        <p:spPr>
          <a:xfrm>
            <a:off x="1280793" y="10034140"/>
            <a:ext cx="6902091" cy="8720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a:solidFill>
                  <a:srgbClr val="FFFFFF"/>
                </a:solidFill>
                <a:latin typeface="Calibri"/>
                <a:ea typeface="Calibri"/>
                <a:cs typeface="Calibri"/>
                <a:sym typeface="Calibri"/>
              </a:defRPr>
            </a:lvl1pPr>
          </a:lstStyle>
          <a:p>
            <a:r>
              <a:rPr lang="en-US" dirty="0" smtClean="0"/>
              <a:t>78 Subjects</a:t>
            </a:r>
            <a:endParaRPr dirty="0"/>
          </a:p>
        </p:txBody>
      </p:sp>
      <p:sp>
        <p:nvSpPr>
          <p:cNvPr id="300" name="Rectangle"/>
          <p:cNvSpPr/>
          <p:nvPr/>
        </p:nvSpPr>
        <p:spPr>
          <a:xfrm>
            <a:off x="9079376" y="2994228"/>
            <a:ext cx="14158319" cy="9376173"/>
          </a:xfrm>
          <a:prstGeom prst="rect">
            <a:avLst/>
          </a:prstGeom>
          <a:solidFill>
            <a:srgbClr val="F8F8F8"/>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pic>
        <p:nvPicPr>
          <p:cNvPr id="301" name="image2.jpeg" descr="image2.jpeg"/>
          <p:cNvPicPr>
            <a:picLocks noChangeAspect="1"/>
          </p:cNvPicPr>
          <p:nvPr/>
        </p:nvPicPr>
        <p:blipFill>
          <a:blip r:embed="rId4">
            <a:extLst/>
          </a:blip>
          <a:stretch>
            <a:fillRect/>
          </a:stretch>
        </p:blipFill>
        <p:spPr>
          <a:xfrm>
            <a:off x="9325933" y="3319864"/>
            <a:ext cx="13868403" cy="8928101"/>
          </a:xfrm>
          <a:prstGeom prst="rect">
            <a:avLst/>
          </a:prstGeom>
          <a:ln w="12700">
            <a:miter lim="400000"/>
          </a:ln>
        </p:spPr>
      </p:pic>
      <p:pic>
        <p:nvPicPr>
          <p:cNvPr id="302" name="image10.png" descr="image10.png"/>
          <p:cNvPicPr>
            <a:picLocks noChangeAspect="1"/>
          </p:cNvPicPr>
          <p:nvPr/>
        </p:nvPicPr>
        <p:blipFill>
          <a:blip r:embed="rId5">
            <a:extLst/>
          </a:blip>
          <a:srcRect r="11211" b="2600"/>
          <a:stretch>
            <a:fillRect/>
          </a:stretch>
        </p:blipFill>
        <p:spPr>
          <a:xfrm>
            <a:off x="5870633" y="2626442"/>
            <a:ext cx="18161535" cy="10749556"/>
          </a:xfrm>
          <a:prstGeom prst="rect">
            <a:avLst/>
          </a:prstGeom>
          <a:ln w="12700">
            <a:miter lim="400000"/>
          </a:ln>
        </p:spPr>
      </p:pic>
      <p:sp>
        <p:nvSpPr>
          <p:cNvPr id="303" name="Circle"/>
          <p:cNvSpPr/>
          <p:nvPr/>
        </p:nvSpPr>
        <p:spPr>
          <a:xfrm>
            <a:off x="19793509" y="8897021"/>
            <a:ext cx="3525079" cy="3525079"/>
          </a:xfrm>
          <a:prstGeom prst="ellipse">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304" name="$10"/>
          <p:cNvSpPr txBox="1"/>
          <p:nvPr/>
        </p:nvSpPr>
        <p:spPr>
          <a:xfrm>
            <a:off x="20300088" y="9677427"/>
            <a:ext cx="2511922"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2000">
                <a:solidFill>
                  <a:srgbClr val="FFFFFF"/>
                </a:solidFill>
                <a:latin typeface="Calibri"/>
                <a:ea typeface="Calibri"/>
                <a:cs typeface="Calibri"/>
                <a:sym typeface="Calibri"/>
              </a:defRPr>
            </a:lvl1pPr>
          </a:lstStyle>
          <a:p>
            <a:r>
              <a:rPr dirty="0"/>
              <a:t>$10</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07" name="Rectangle"/>
          <p:cNvSpPr/>
          <p:nvPr/>
        </p:nvSpPr>
        <p:spPr>
          <a:xfrm>
            <a:off x="363205" y="359829"/>
            <a:ext cx="23657590"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08" name="Large question bank…"/>
          <p:cNvSpPr txBox="1"/>
          <p:nvPr/>
        </p:nvSpPr>
        <p:spPr>
          <a:xfrm>
            <a:off x="998021" y="4737099"/>
            <a:ext cx="7666502" cy="314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000">
                <a:solidFill>
                  <a:srgbClr val="103053"/>
                </a:solidFill>
                <a:latin typeface="Calibri Light"/>
                <a:ea typeface="Calibri Light"/>
                <a:cs typeface="Calibri Light"/>
                <a:sym typeface="Calibri Light"/>
              </a:defRPr>
            </a:pPr>
            <a:endParaRPr/>
          </a:p>
          <a:p>
            <a:pPr marL="366346" indent="-366346" algn="l" defTabSz="457200">
              <a:buSzPct val="75000"/>
              <a:buChar char="•"/>
              <a:defRPr sz="4000">
                <a:solidFill>
                  <a:srgbClr val="103053"/>
                </a:solidFill>
                <a:latin typeface="Calibri Light"/>
                <a:ea typeface="Calibri Light"/>
                <a:cs typeface="Calibri Light"/>
                <a:sym typeface="Calibri Light"/>
              </a:defRPr>
            </a:pPr>
            <a:r>
              <a:t>Large question bank</a:t>
            </a:r>
          </a:p>
          <a:p>
            <a:pPr marL="366346" indent="-366346" algn="l" defTabSz="457200">
              <a:buSzPct val="75000"/>
              <a:buChar char="•"/>
              <a:defRPr sz="4000">
                <a:solidFill>
                  <a:srgbClr val="103053"/>
                </a:solidFill>
                <a:latin typeface="Calibri Light"/>
                <a:ea typeface="Calibri Light"/>
                <a:cs typeface="Calibri Light"/>
                <a:sym typeface="Calibri Light"/>
              </a:defRPr>
            </a:pPr>
            <a:r>
              <a:t>Algorithmic generation</a:t>
            </a:r>
          </a:p>
          <a:p>
            <a:pPr marL="366346" indent="-366346" algn="l" defTabSz="457200">
              <a:buSzPct val="75000"/>
              <a:buChar char="•"/>
              <a:defRPr sz="4000">
                <a:solidFill>
                  <a:srgbClr val="103053"/>
                </a:solidFill>
                <a:latin typeface="Calibri Light"/>
                <a:ea typeface="Calibri Light"/>
                <a:cs typeface="Calibri Light"/>
                <a:sym typeface="Calibri Light"/>
              </a:defRPr>
            </a:pPr>
            <a:r>
              <a:t>Extensive video</a:t>
            </a:r>
          </a:p>
          <a:p>
            <a:pPr marL="366346" indent="-366346" algn="l" defTabSz="457200">
              <a:buSzPct val="75000"/>
              <a:buChar char="•"/>
              <a:defRPr sz="4000">
                <a:solidFill>
                  <a:srgbClr val="103053"/>
                </a:solidFill>
                <a:latin typeface="Calibri Light"/>
                <a:ea typeface="Calibri Light"/>
                <a:cs typeface="Calibri Light"/>
                <a:sym typeface="Calibri Light"/>
              </a:defRPr>
            </a:pPr>
            <a:r>
              <a:t>Full OER content suite</a:t>
            </a:r>
          </a:p>
        </p:txBody>
      </p:sp>
      <p:sp>
        <p:nvSpPr>
          <p:cNvPr id="309" name="Rectangle"/>
          <p:cNvSpPr/>
          <p:nvPr/>
        </p:nvSpPr>
        <p:spPr>
          <a:xfrm>
            <a:off x="334565" y="9349841"/>
            <a:ext cx="8572501" cy="2240633"/>
          </a:xfrm>
          <a:prstGeom prst="rect">
            <a:avLst/>
          </a:prstGeom>
          <a:solidFill>
            <a:srgbClr val="1B4080"/>
          </a:solidFill>
          <a:ln w="12700">
            <a:miter lim="400000"/>
          </a:ln>
        </p:spPr>
        <p:txBody>
          <a:bodyPr lIns="50800" tIns="50800" rIns="50800" bIns="50800"/>
          <a:lstStyle/>
          <a:p>
            <a:pPr algn="l" defTabSz="914400">
              <a:defRPr sz="1800">
                <a:solidFill>
                  <a:srgbClr val="103053"/>
                </a:solidFill>
                <a:latin typeface="Calibri"/>
                <a:ea typeface="Calibri"/>
                <a:cs typeface="Calibri"/>
                <a:sym typeface="Calibri"/>
              </a:defRPr>
            </a:pPr>
            <a:endParaRPr/>
          </a:p>
        </p:txBody>
      </p:sp>
      <p:sp>
        <p:nvSpPr>
          <p:cNvPr id="310" name="Rectangle"/>
          <p:cNvSpPr/>
          <p:nvPr/>
        </p:nvSpPr>
        <p:spPr>
          <a:xfrm>
            <a:off x="20195545" y="831332"/>
            <a:ext cx="3183151" cy="1465925"/>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11" name="OHM Online Homework Manager"/>
          <p:cNvSpPr txBox="1"/>
          <p:nvPr/>
        </p:nvSpPr>
        <p:spPr>
          <a:xfrm>
            <a:off x="856614" y="1102135"/>
            <a:ext cx="10594121" cy="1025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103053"/>
                </a:solidFill>
                <a:latin typeface="Calibri"/>
                <a:ea typeface="Calibri"/>
                <a:cs typeface="Calibri"/>
                <a:sym typeface="Calibri"/>
              </a:defRPr>
            </a:lvl1pPr>
          </a:lstStyle>
          <a:p>
            <a:r>
              <a:rPr sz="6000" dirty="0"/>
              <a:t>OHM Online Homework Manager</a:t>
            </a:r>
          </a:p>
        </p:txBody>
      </p:sp>
      <p:sp>
        <p:nvSpPr>
          <p:cNvPr id="312" name="Full suite of quantitative courses"/>
          <p:cNvSpPr txBox="1"/>
          <p:nvPr/>
        </p:nvSpPr>
        <p:spPr>
          <a:xfrm>
            <a:off x="1025281" y="9682757"/>
            <a:ext cx="6697465"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a:solidFill>
                  <a:srgbClr val="FFFFFF"/>
                </a:solidFill>
                <a:latin typeface="Calibri"/>
                <a:ea typeface="Calibri"/>
                <a:cs typeface="Calibri"/>
                <a:sym typeface="Calibri"/>
              </a:defRPr>
            </a:lvl1pPr>
          </a:lstStyle>
          <a:p>
            <a:r>
              <a:rPr dirty="0"/>
              <a:t>Full suite of quantitative courses</a:t>
            </a:r>
          </a:p>
        </p:txBody>
      </p:sp>
      <p:sp>
        <p:nvSpPr>
          <p:cNvPr id="313" name="Rectangle"/>
          <p:cNvSpPr/>
          <p:nvPr/>
        </p:nvSpPr>
        <p:spPr>
          <a:xfrm>
            <a:off x="9079376" y="2994228"/>
            <a:ext cx="14158319" cy="9376173"/>
          </a:xfrm>
          <a:prstGeom prst="rect">
            <a:avLst/>
          </a:prstGeom>
          <a:solidFill>
            <a:srgbClr val="F8F8F8"/>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pic>
        <p:nvPicPr>
          <p:cNvPr id="314" name="image9.png" descr="image9.png"/>
          <p:cNvPicPr>
            <a:picLocks noChangeAspect="1"/>
          </p:cNvPicPr>
          <p:nvPr/>
        </p:nvPicPr>
        <p:blipFill>
          <a:blip r:embed="rId4">
            <a:extLst/>
          </a:blip>
          <a:stretch>
            <a:fillRect/>
          </a:stretch>
        </p:blipFill>
        <p:spPr>
          <a:xfrm>
            <a:off x="9390773" y="3378001"/>
            <a:ext cx="13535523" cy="9739848"/>
          </a:xfrm>
          <a:prstGeom prst="rect">
            <a:avLst/>
          </a:prstGeom>
          <a:ln w="12700">
            <a:miter lim="400000"/>
          </a:ln>
        </p:spPr>
      </p:pic>
      <p:pic>
        <p:nvPicPr>
          <p:cNvPr id="315" name="image10.png" descr="image10.png"/>
          <p:cNvPicPr>
            <a:picLocks noChangeAspect="1"/>
          </p:cNvPicPr>
          <p:nvPr/>
        </p:nvPicPr>
        <p:blipFill>
          <a:blip r:embed="rId5">
            <a:extLst/>
          </a:blip>
          <a:srcRect r="11211" b="2600"/>
          <a:stretch>
            <a:fillRect/>
          </a:stretch>
        </p:blipFill>
        <p:spPr>
          <a:xfrm>
            <a:off x="5870633" y="2626442"/>
            <a:ext cx="18161535" cy="10749556"/>
          </a:xfrm>
          <a:prstGeom prst="rect">
            <a:avLst/>
          </a:prstGeom>
          <a:ln w="12700">
            <a:miter lim="400000"/>
          </a:ln>
        </p:spPr>
      </p:pic>
      <p:sp>
        <p:nvSpPr>
          <p:cNvPr id="316" name="Circle"/>
          <p:cNvSpPr/>
          <p:nvPr/>
        </p:nvSpPr>
        <p:spPr>
          <a:xfrm>
            <a:off x="19793509" y="8854688"/>
            <a:ext cx="3525079" cy="3525079"/>
          </a:xfrm>
          <a:prstGeom prst="ellipse">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317" name="$25"/>
          <p:cNvSpPr txBox="1"/>
          <p:nvPr/>
        </p:nvSpPr>
        <p:spPr>
          <a:xfrm>
            <a:off x="20300088" y="9677427"/>
            <a:ext cx="2511922"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2000">
                <a:solidFill>
                  <a:srgbClr val="FFFFFF"/>
                </a:solidFill>
                <a:latin typeface="Calibri"/>
                <a:ea typeface="Calibri"/>
                <a:cs typeface="Calibri"/>
                <a:sym typeface="Calibri"/>
              </a:defRPr>
            </a:lvl1pPr>
          </a:lstStyle>
          <a:p>
            <a:r>
              <a:rPr dirty="0"/>
              <a:t>$25</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p:cNvSpPr/>
          <p:nvPr/>
        </p:nvSpPr>
        <p:spPr>
          <a:xfrm>
            <a:off x="-33869" y="-8468"/>
            <a:ext cx="24451738" cy="13732937"/>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grpSp>
        <p:nvGrpSpPr>
          <p:cNvPr id="335" name="Group"/>
          <p:cNvGrpSpPr/>
          <p:nvPr/>
        </p:nvGrpSpPr>
        <p:grpSpPr>
          <a:xfrm>
            <a:off x="363205" y="359829"/>
            <a:ext cx="23657590" cy="13021742"/>
            <a:chOff x="0" y="0"/>
            <a:chExt cx="23657588" cy="13021741"/>
          </a:xfrm>
        </p:grpSpPr>
        <p:sp>
          <p:nvSpPr>
            <p:cNvPr id="333" name="Rectangle"/>
            <p:cNvSpPr/>
            <p:nvPr/>
          </p:nvSpPr>
          <p:spPr>
            <a:xfrm>
              <a:off x="-1" y="0"/>
              <a:ext cx="23657590" cy="13021742"/>
            </a:xfrm>
            <a:prstGeom prst="rect">
              <a:avLst/>
            </a:prstGeom>
            <a:solidFill>
              <a:srgbClr val="3375BB"/>
            </a:solidFill>
            <a:ln w="12700" cap="flat">
              <a:noFill/>
              <a:miter lim="400000"/>
            </a:ln>
            <a:effectLst/>
          </p:spPr>
          <p:txBody>
            <a:bodyPr wrap="square" lIns="50800" tIns="50800" rIns="50800" bIns="50800" numCol="1" anchor="t">
              <a:noAutofit/>
            </a:bodyPr>
            <a:lstStyle/>
            <a:p>
              <a:pPr algn="l" defTabSz="914400">
                <a:defRPr sz="1800">
                  <a:latin typeface="Calibri"/>
                  <a:ea typeface="Calibri"/>
                  <a:cs typeface="Calibri"/>
                  <a:sym typeface="Calibri"/>
                </a:defRPr>
              </a:pPr>
              <a:endParaRPr/>
            </a:p>
          </p:txBody>
        </p:sp>
        <p:sp>
          <p:nvSpPr>
            <p:cNvPr id="334" name="Text"/>
            <p:cNvSpPr txBox="1"/>
            <p:nvPr/>
          </p:nvSpPr>
          <p:spPr>
            <a:xfrm>
              <a:off x="-1" y="0"/>
              <a:ext cx="23657590" cy="358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914400">
                <a:defRPr sz="1800">
                  <a:latin typeface="Calibri"/>
                  <a:ea typeface="Calibri"/>
                  <a:cs typeface="Calibri"/>
                  <a:sym typeface="Calibri"/>
                </a:defRPr>
              </a:lvl1pPr>
            </a:lstStyle>
            <a:p>
              <a:r>
                <a:t> </a:t>
              </a:r>
            </a:p>
          </p:txBody>
        </p:sp>
      </p:grpSp>
      <p:pic>
        <p:nvPicPr>
          <p:cNvPr id="336" name="image11.jpeg" descr="image11.jpeg"/>
          <p:cNvPicPr>
            <a:picLocks noChangeAspect="1"/>
          </p:cNvPicPr>
          <p:nvPr/>
        </p:nvPicPr>
        <p:blipFill>
          <a:blip r:embed="rId3">
            <a:extLst/>
          </a:blip>
          <a:stretch>
            <a:fillRect/>
          </a:stretch>
        </p:blipFill>
        <p:spPr>
          <a:xfrm>
            <a:off x="9387616" y="3397250"/>
            <a:ext cx="13974197" cy="8704154"/>
          </a:xfrm>
          <a:prstGeom prst="rect">
            <a:avLst/>
          </a:prstGeom>
          <a:ln w="12700">
            <a:miter lim="400000"/>
          </a:ln>
        </p:spPr>
      </p:pic>
      <p:sp>
        <p:nvSpPr>
          <p:cNvPr id="337" name="Personalized study plan…"/>
          <p:cNvSpPr txBox="1"/>
          <p:nvPr/>
        </p:nvSpPr>
        <p:spPr>
          <a:xfrm>
            <a:off x="1140460" y="4432299"/>
            <a:ext cx="6608727" cy="375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4000">
                <a:solidFill>
                  <a:srgbClr val="FFFFFF"/>
                </a:solidFill>
                <a:latin typeface="Calibri Light"/>
                <a:ea typeface="Calibri Light"/>
                <a:cs typeface="Calibri Light"/>
                <a:sym typeface="Calibri Light"/>
              </a:defRPr>
            </a:pPr>
            <a:endParaRPr/>
          </a:p>
          <a:p>
            <a:pPr marL="366346" indent="-366346" algn="l" defTabSz="457200">
              <a:buSzPct val="75000"/>
              <a:buChar char="•"/>
              <a:defRPr sz="4000">
                <a:solidFill>
                  <a:srgbClr val="FFFFFF"/>
                </a:solidFill>
                <a:latin typeface="Calibri Light"/>
                <a:ea typeface="Calibri Light"/>
                <a:cs typeface="Calibri Light"/>
                <a:sym typeface="Calibri Light"/>
              </a:defRPr>
            </a:pPr>
            <a:r>
              <a:t>Personalized study plan</a:t>
            </a:r>
          </a:p>
          <a:p>
            <a:pPr marL="366346" indent="-366346" algn="l" defTabSz="457200">
              <a:buSzPct val="75000"/>
              <a:buChar char="•"/>
              <a:defRPr sz="4000">
                <a:solidFill>
                  <a:srgbClr val="FFFFFF"/>
                </a:solidFill>
                <a:latin typeface="Calibri Light"/>
                <a:ea typeface="Calibri Light"/>
                <a:cs typeface="Calibri Light"/>
                <a:sym typeface="Calibri Light"/>
              </a:defRPr>
            </a:pPr>
            <a:r>
              <a:t>Highly interactive content</a:t>
            </a:r>
          </a:p>
          <a:p>
            <a:pPr marL="366346" indent="-366346" algn="l" defTabSz="457200">
              <a:buSzPct val="75000"/>
              <a:buChar char="•"/>
              <a:defRPr sz="4000">
                <a:solidFill>
                  <a:srgbClr val="FFFFFF"/>
                </a:solidFill>
                <a:latin typeface="Calibri Light"/>
                <a:ea typeface="Calibri Light"/>
                <a:cs typeface="Calibri Light"/>
                <a:sym typeface="Calibri Light"/>
              </a:defRPr>
            </a:pPr>
            <a:r>
              <a:t>Messaging tools to create faculty-student connection</a:t>
            </a:r>
          </a:p>
          <a:p>
            <a:pPr marL="366346" indent="-366346" algn="l" defTabSz="457200">
              <a:buSzPct val="75000"/>
              <a:buChar char="•"/>
              <a:defRPr sz="4000">
                <a:solidFill>
                  <a:srgbClr val="FFFFFF"/>
                </a:solidFill>
                <a:latin typeface="Calibri Light"/>
                <a:ea typeface="Calibri Light"/>
                <a:cs typeface="Calibri Light"/>
                <a:sym typeface="Calibri Light"/>
              </a:defRPr>
            </a:pPr>
            <a:r>
              <a:t>Data-driven interventions</a:t>
            </a:r>
          </a:p>
        </p:txBody>
      </p:sp>
      <p:sp>
        <p:nvSpPr>
          <p:cNvPr id="338" name="Rectangle"/>
          <p:cNvSpPr/>
          <p:nvPr/>
        </p:nvSpPr>
        <p:spPr>
          <a:xfrm>
            <a:off x="371671" y="9349841"/>
            <a:ext cx="8535396" cy="2240633"/>
          </a:xfrm>
          <a:prstGeom prst="rect">
            <a:avLst/>
          </a:prstGeom>
          <a:solidFill>
            <a:srgbClr val="103053"/>
          </a:solidFill>
          <a:ln w="12700">
            <a:miter lim="400000"/>
          </a:ln>
        </p:spPr>
        <p:txBody>
          <a:bodyPr lIns="50800" tIns="50800" rIns="50800" bIns="50800"/>
          <a:lstStyle/>
          <a:p>
            <a:pPr algn="l" defTabSz="914400">
              <a:defRPr sz="1800">
                <a:solidFill>
                  <a:srgbClr val="103053"/>
                </a:solidFill>
                <a:latin typeface="Calibri"/>
                <a:ea typeface="Calibri"/>
                <a:cs typeface="Calibri"/>
                <a:sym typeface="Calibri"/>
              </a:defRPr>
            </a:pPr>
            <a:endParaRPr/>
          </a:p>
        </p:txBody>
      </p:sp>
      <p:sp>
        <p:nvSpPr>
          <p:cNvPr id="339" name="Rectangle"/>
          <p:cNvSpPr/>
          <p:nvPr/>
        </p:nvSpPr>
        <p:spPr>
          <a:xfrm>
            <a:off x="20195545" y="831332"/>
            <a:ext cx="3183151" cy="1465925"/>
          </a:xfrm>
          <a:prstGeom prst="rect">
            <a:avLst/>
          </a:prstGeom>
          <a:blipFill>
            <a:blip r:embed="rId4"/>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40" name="Waymaker Courses - Next Generation Personalized Learning"/>
          <p:cNvSpPr txBox="1"/>
          <p:nvPr/>
        </p:nvSpPr>
        <p:spPr>
          <a:xfrm>
            <a:off x="856613" y="1102134"/>
            <a:ext cx="18904689" cy="10259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FFFFFF"/>
                </a:solidFill>
                <a:latin typeface="Calibri"/>
                <a:ea typeface="Calibri"/>
                <a:cs typeface="Calibri"/>
                <a:sym typeface="Calibri"/>
              </a:defRPr>
            </a:lvl1pPr>
          </a:lstStyle>
          <a:p>
            <a:r>
              <a:rPr sz="6000" dirty="0"/>
              <a:t>Waymaker Courses - Next Generation Personalized Learning</a:t>
            </a:r>
          </a:p>
        </p:txBody>
      </p:sp>
      <p:sp>
        <p:nvSpPr>
          <p:cNvPr id="341" name="Strong results for low-income students"/>
          <p:cNvSpPr txBox="1"/>
          <p:nvPr/>
        </p:nvSpPr>
        <p:spPr>
          <a:xfrm>
            <a:off x="1515544" y="9682757"/>
            <a:ext cx="6247650"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a:solidFill>
                  <a:srgbClr val="FFFFFF"/>
                </a:solidFill>
                <a:latin typeface="Calibri"/>
                <a:ea typeface="Calibri"/>
                <a:cs typeface="Calibri"/>
                <a:sym typeface="Calibri"/>
              </a:defRPr>
            </a:lvl1pPr>
          </a:lstStyle>
          <a:p>
            <a:r>
              <a:t>Strong results for low-income students</a:t>
            </a:r>
          </a:p>
        </p:txBody>
      </p:sp>
      <p:pic>
        <p:nvPicPr>
          <p:cNvPr id="342" name="image10.png" descr="image10.png"/>
          <p:cNvPicPr>
            <a:picLocks noChangeAspect="1"/>
          </p:cNvPicPr>
          <p:nvPr/>
        </p:nvPicPr>
        <p:blipFill>
          <a:blip r:embed="rId5">
            <a:extLst/>
          </a:blip>
          <a:srcRect r="11211" b="2600"/>
          <a:stretch>
            <a:fillRect/>
          </a:stretch>
        </p:blipFill>
        <p:spPr>
          <a:xfrm>
            <a:off x="5870633" y="2626442"/>
            <a:ext cx="18161535" cy="10749556"/>
          </a:xfrm>
          <a:prstGeom prst="rect">
            <a:avLst/>
          </a:prstGeom>
          <a:ln w="12700">
            <a:miter lim="400000"/>
          </a:ln>
        </p:spPr>
      </p:pic>
      <p:sp>
        <p:nvSpPr>
          <p:cNvPr id="343" name="Circle"/>
          <p:cNvSpPr/>
          <p:nvPr/>
        </p:nvSpPr>
        <p:spPr>
          <a:xfrm>
            <a:off x="19793509" y="8854688"/>
            <a:ext cx="3525079" cy="3525079"/>
          </a:xfrm>
          <a:prstGeom prst="ellipse">
            <a:avLst/>
          </a:prstGeom>
          <a:solidFill>
            <a:srgbClr val="103053"/>
          </a:solidFill>
          <a:ln w="12700">
            <a:miter lim="400000"/>
          </a:ln>
        </p:spPr>
        <p:txBody>
          <a:bodyPr lIns="50800" tIns="50800" rIns="50800" bIns="50800" anchor="ctr"/>
          <a:lstStyle/>
          <a:p>
            <a:pPr>
              <a:defRPr sz="3200">
                <a:solidFill>
                  <a:srgbClr val="FFFFFF"/>
                </a:solidFill>
              </a:defRPr>
            </a:pPr>
            <a:endParaRPr/>
          </a:p>
        </p:txBody>
      </p:sp>
      <p:sp>
        <p:nvSpPr>
          <p:cNvPr id="344" name="$25"/>
          <p:cNvSpPr txBox="1"/>
          <p:nvPr/>
        </p:nvSpPr>
        <p:spPr>
          <a:xfrm>
            <a:off x="20300088" y="9677427"/>
            <a:ext cx="2511922"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2000">
                <a:solidFill>
                  <a:srgbClr val="FFFFFF"/>
                </a:solidFill>
                <a:latin typeface="Calibri"/>
                <a:ea typeface="Calibri"/>
                <a:cs typeface="Calibri"/>
                <a:sym typeface="Calibri"/>
              </a:defRPr>
            </a:lvl1pPr>
          </a:lstStyle>
          <a:p>
            <a:r>
              <a:t>$25</a:t>
            </a:r>
          </a:p>
        </p:txBody>
      </p:sp>
      <p:sp>
        <p:nvSpPr>
          <p:cNvPr id="345" name="Rectangle"/>
          <p:cNvSpPr/>
          <p:nvPr/>
        </p:nvSpPr>
        <p:spPr>
          <a:xfrm>
            <a:off x="20206222" y="834030"/>
            <a:ext cx="3137860" cy="1451846"/>
          </a:xfrm>
          <a:prstGeom prst="rect">
            <a:avLst/>
          </a:prstGeom>
          <a:blipFill>
            <a:blip r:embed="rId6"/>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p:cNvSpPr/>
          <p:nvPr/>
        </p:nvSpPr>
        <p:spPr>
          <a:xfrm>
            <a:off x="-41970"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48" name="Rectangle"/>
          <p:cNvSpPr/>
          <p:nvPr/>
        </p:nvSpPr>
        <p:spPr>
          <a:xfrm>
            <a:off x="355103" y="359829"/>
            <a:ext cx="23657592"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49" name="Rectangle"/>
          <p:cNvSpPr/>
          <p:nvPr/>
        </p:nvSpPr>
        <p:spPr>
          <a:xfrm>
            <a:off x="20195545" y="831332"/>
            <a:ext cx="3183151" cy="1465925"/>
          </a:xfrm>
          <a:prstGeom prst="rect">
            <a:avLst/>
          </a:prstGeom>
          <a:blipFill>
            <a:blip r:embed="rId2"/>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50" name="Rectangle"/>
          <p:cNvSpPr/>
          <p:nvPr/>
        </p:nvSpPr>
        <p:spPr>
          <a:xfrm>
            <a:off x="1084682" y="8486041"/>
            <a:ext cx="7053486" cy="380432"/>
          </a:xfrm>
          <a:prstGeom prst="rect">
            <a:avLst/>
          </a:prstGeom>
          <a:solidFill>
            <a:srgbClr val="FFFFFF"/>
          </a:solidFill>
          <a:ln w="25400">
            <a:solidFill>
              <a:srgbClr val="FFFFFF"/>
            </a:solidFill>
            <a:miter lim="400000"/>
          </a:ln>
        </p:spPr>
        <p:txBody>
          <a:bodyPr lIns="50800" tIns="50800" rIns="50800" bIns="50800" anchor="ctr"/>
          <a:lstStyle/>
          <a:p>
            <a:pPr>
              <a:defRPr sz="3200"/>
            </a:pPr>
            <a:endParaRPr/>
          </a:p>
        </p:txBody>
      </p:sp>
      <p:sp>
        <p:nvSpPr>
          <p:cNvPr id="351" name="Waymaker Messaging Experience"/>
          <p:cNvSpPr txBox="1"/>
          <p:nvPr/>
        </p:nvSpPr>
        <p:spPr>
          <a:xfrm>
            <a:off x="1086923" y="1145195"/>
            <a:ext cx="9373890"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103053"/>
                </a:solidFill>
                <a:latin typeface="Calibri"/>
                <a:ea typeface="Calibri"/>
                <a:cs typeface="Calibri"/>
                <a:sym typeface="Calibri"/>
              </a:defRPr>
            </a:lvl1pPr>
          </a:lstStyle>
          <a:p>
            <a:r>
              <a:t>Waymaker Messaging Experience</a:t>
            </a:r>
          </a:p>
        </p:txBody>
      </p:sp>
      <p:grpSp>
        <p:nvGrpSpPr>
          <p:cNvPr id="357" name="Group"/>
          <p:cNvGrpSpPr/>
          <p:nvPr/>
        </p:nvGrpSpPr>
        <p:grpSpPr>
          <a:xfrm>
            <a:off x="448751" y="2829873"/>
            <a:ext cx="23470294" cy="8235917"/>
            <a:chOff x="0" y="0"/>
            <a:chExt cx="23470292" cy="8235916"/>
          </a:xfrm>
        </p:grpSpPr>
        <p:pic>
          <p:nvPicPr>
            <p:cNvPr id="352" name="image12.jpeg" descr="image12.jpeg"/>
            <p:cNvPicPr>
              <a:picLocks noChangeAspect="1"/>
            </p:cNvPicPr>
            <p:nvPr/>
          </p:nvPicPr>
          <p:blipFill>
            <a:blip r:embed="rId3">
              <a:extLst/>
            </a:blip>
            <a:stretch>
              <a:fillRect/>
            </a:stretch>
          </p:blipFill>
          <p:spPr>
            <a:xfrm>
              <a:off x="-1" y="145385"/>
              <a:ext cx="23470294" cy="8090532"/>
            </a:xfrm>
            <a:prstGeom prst="rect">
              <a:avLst/>
            </a:prstGeom>
            <a:ln w="12700" cap="flat">
              <a:noFill/>
              <a:miter lim="400000"/>
            </a:ln>
            <a:effectLst/>
          </p:spPr>
        </p:pic>
        <p:sp>
          <p:nvSpPr>
            <p:cNvPr id="353" name="Rectangle"/>
            <p:cNvSpPr/>
            <p:nvPr/>
          </p:nvSpPr>
          <p:spPr>
            <a:xfrm>
              <a:off x="1340200" y="0"/>
              <a:ext cx="7494094" cy="562116"/>
            </a:xfrm>
            <a:prstGeom prst="rect">
              <a:avLst/>
            </a:prstGeom>
            <a:solidFill>
              <a:srgbClr val="FFFFFF"/>
            </a:solidFill>
            <a:ln w="25400" cap="flat">
              <a:solidFill>
                <a:srgbClr val="FFFFFF"/>
              </a:solidFill>
              <a:prstDash val="solid"/>
              <a:miter lim="400000"/>
            </a:ln>
            <a:effectLst/>
          </p:spPr>
          <p:txBody>
            <a:bodyPr wrap="square" lIns="50800" tIns="50800" rIns="50800" bIns="50800" numCol="1" anchor="ctr">
              <a:noAutofit/>
            </a:bodyPr>
            <a:lstStyle/>
            <a:p>
              <a:pPr>
                <a:defRPr sz="3200"/>
              </a:pPr>
              <a:endParaRPr/>
            </a:p>
          </p:txBody>
        </p:sp>
        <p:sp>
          <p:nvSpPr>
            <p:cNvPr id="354" name="Rectangle"/>
            <p:cNvSpPr/>
            <p:nvPr/>
          </p:nvSpPr>
          <p:spPr>
            <a:xfrm>
              <a:off x="216848" y="4014144"/>
              <a:ext cx="7494093" cy="724472"/>
            </a:xfrm>
            <a:prstGeom prst="rect">
              <a:avLst/>
            </a:prstGeom>
            <a:solidFill>
              <a:srgbClr val="FFFFFF"/>
            </a:solidFill>
            <a:ln w="25400" cap="flat">
              <a:solidFill>
                <a:srgbClr val="FFFFFF"/>
              </a:solidFill>
              <a:prstDash val="solid"/>
              <a:miter lim="400000"/>
            </a:ln>
            <a:effectLst/>
          </p:spPr>
          <p:txBody>
            <a:bodyPr wrap="square" lIns="50800" tIns="50800" rIns="50800" bIns="50800" numCol="1" anchor="ctr">
              <a:noAutofit/>
            </a:bodyPr>
            <a:lstStyle/>
            <a:p>
              <a:pPr>
                <a:defRPr sz="3200"/>
              </a:pPr>
              <a:endParaRPr/>
            </a:p>
          </p:txBody>
        </p:sp>
        <p:sp>
          <p:nvSpPr>
            <p:cNvPr id="355" name="Rectangle"/>
            <p:cNvSpPr/>
            <p:nvPr/>
          </p:nvSpPr>
          <p:spPr>
            <a:xfrm>
              <a:off x="203355" y="6999030"/>
              <a:ext cx="849566" cy="404196"/>
            </a:xfrm>
            <a:prstGeom prst="rect">
              <a:avLst/>
            </a:prstGeom>
            <a:solidFill>
              <a:srgbClr val="FFFFFF"/>
            </a:solidFill>
            <a:ln w="25400" cap="flat">
              <a:solidFill>
                <a:srgbClr val="FFFFFF"/>
              </a:solidFill>
              <a:prstDash val="solid"/>
              <a:miter lim="400000"/>
            </a:ln>
            <a:effectLst/>
          </p:spPr>
          <p:txBody>
            <a:bodyPr wrap="square" lIns="50800" tIns="50800" rIns="50800" bIns="50800" numCol="1" anchor="ctr">
              <a:noAutofit/>
            </a:bodyPr>
            <a:lstStyle/>
            <a:p>
              <a:pPr>
                <a:defRPr sz="3200"/>
              </a:pPr>
              <a:endParaRPr/>
            </a:p>
          </p:txBody>
        </p:sp>
        <p:sp>
          <p:nvSpPr>
            <p:cNvPr id="356" name="Rectangle"/>
            <p:cNvSpPr/>
            <p:nvPr/>
          </p:nvSpPr>
          <p:spPr>
            <a:xfrm>
              <a:off x="934916" y="5945695"/>
              <a:ext cx="3471473" cy="404196"/>
            </a:xfrm>
            <a:prstGeom prst="rect">
              <a:avLst/>
            </a:prstGeom>
            <a:solidFill>
              <a:srgbClr val="FFFFFF"/>
            </a:solidFill>
            <a:ln w="25400" cap="flat">
              <a:solidFill>
                <a:srgbClr val="FFFFFF"/>
              </a:solidFill>
              <a:prstDash val="solid"/>
              <a:miter lim="400000"/>
            </a:ln>
            <a:effectLst/>
          </p:spPr>
          <p:txBody>
            <a:bodyPr wrap="square" lIns="50800" tIns="50800" rIns="50800" bIns="50800" numCol="1" anchor="ctr">
              <a:noAutofit/>
            </a:bodyPr>
            <a:lstStyle/>
            <a:p>
              <a:pPr>
                <a:defRPr sz="3200"/>
              </a:pPr>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60" name="Rectangle"/>
          <p:cNvSpPr/>
          <p:nvPr/>
        </p:nvSpPr>
        <p:spPr>
          <a:xfrm>
            <a:off x="363205" y="347129"/>
            <a:ext cx="23657590"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61" name="Rectangle"/>
          <p:cNvSpPr/>
          <p:nvPr/>
        </p:nvSpPr>
        <p:spPr>
          <a:xfrm>
            <a:off x="20195545" y="831332"/>
            <a:ext cx="3183151" cy="1465925"/>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graphicFrame>
        <p:nvGraphicFramePr>
          <p:cNvPr id="362" name="2D Column Chart"/>
          <p:cNvGraphicFramePr/>
          <p:nvPr>
            <p:extLst>
              <p:ext uri="{D42A27DB-BD31-4B8C-83A1-F6EECF244321}">
                <p14:modId xmlns:p14="http://schemas.microsoft.com/office/powerpoint/2010/main" val="3273825186"/>
              </p:ext>
            </p:extLst>
          </p:nvPr>
        </p:nvGraphicFramePr>
        <p:xfrm>
          <a:off x="12798242" y="2959100"/>
          <a:ext cx="10001029" cy="8698426"/>
        </p:xfrm>
        <a:graphic>
          <a:graphicData uri="http://schemas.openxmlformats.org/drawingml/2006/chart">
            <c:chart xmlns:c="http://schemas.openxmlformats.org/drawingml/2006/chart" xmlns:r="http://schemas.openxmlformats.org/officeDocument/2006/relationships" r:id="rId4"/>
          </a:graphicData>
        </a:graphic>
      </p:graphicFrame>
      <p:sp>
        <p:nvSpPr>
          <p:cNvPr id="363" name="Rectangle"/>
          <p:cNvSpPr/>
          <p:nvPr/>
        </p:nvSpPr>
        <p:spPr>
          <a:xfrm>
            <a:off x="14618222" y="10500966"/>
            <a:ext cx="799912" cy="370109"/>
          </a:xfrm>
          <a:prstGeom prst="rect">
            <a:avLst/>
          </a:prstGeom>
          <a:blipFill>
            <a:blip r:embed="rId5"/>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64" name="Traditional"/>
          <p:cNvSpPr txBox="1"/>
          <p:nvPr/>
        </p:nvSpPr>
        <p:spPr>
          <a:xfrm>
            <a:off x="16343641" y="10489172"/>
            <a:ext cx="141307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graphicFrame>
        <p:nvGraphicFramePr>
          <p:cNvPr id="365" name="2D Column Chart"/>
          <p:cNvGraphicFramePr/>
          <p:nvPr/>
        </p:nvGraphicFramePr>
        <p:xfrm>
          <a:off x="1716730" y="2959100"/>
          <a:ext cx="10069463" cy="8698426"/>
        </p:xfrm>
        <a:graphic>
          <a:graphicData uri="http://schemas.openxmlformats.org/drawingml/2006/chart">
            <c:chart xmlns:c="http://schemas.openxmlformats.org/drawingml/2006/chart" xmlns:r="http://schemas.openxmlformats.org/officeDocument/2006/relationships" r:id="rId6"/>
          </a:graphicData>
        </a:graphic>
      </p:graphicFrame>
      <p:sp>
        <p:nvSpPr>
          <p:cNvPr id="366" name="Rectangle"/>
          <p:cNvSpPr/>
          <p:nvPr/>
        </p:nvSpPr>
        <p:spPr>
          <a:xfrm>
            <a:off x="4815137" y="10500966"/>
            <a:ext cx="799912" cy="370109"/>
          </a:xfrm>
          <a:prstGeom prst="rect">
            <a:avLst/>
          </a:prstGeom>
          <a:blipFill>
            <a:blip r:embed="rId5"/>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67" name="Traditional"/>
          <p:cNvSpPr txBox="1"/>
          <p:nvPr/>
        </p:nvSpPr>
        <p:spPr>
          <a:xfrm>
            <a:off x="8699706" y="10489172"/>
            <a:ext cx="141307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sp>
        <p:nvSpPr>
          <p:cNvPr id="368" name="7,650 students, 4 different undergraduate courses, 7 institutions."/>
          <p:cNvSpPr txBox="1"/>
          <p:nvPr/>
        </p:nvSpPr>
        <p:spPr>
          <a:xfrm>
            <a:off x="453370" y="12858993"/>
            <a:ext cx="8164095"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2200">
                <a:latin typeface="Calibri Light"/>
                <a:ea typeface="Calibri Light"/>
                <a:cs typeface="Calibri Light"/>
                <a:sym typeface="Calibri Light"/>
              </a:defRPr>
            </a:lvl1pPr>
          </a:lstStyle>
          <a:p>
            <a:r>
              <a:t>7,650 students, 4 different undergraduate courses, 7 institutions.</a:t>
            </a:r>
          </a:p>
        </p:txBody>
      </p:sp>
      <p:sp>
        <p:nvSpPr>
          <p:cNvPr id="369" name="Early Waymaker Results"/>
          <p:cNvSpPr txBox="1"/>
          <p:nvPr/>
        </p:nvSpPr>
        <p:spPr>
          <a:xfrm>
            <a:off x="856614" y="1195995"/>
            <a:ext cx="6834821"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103053"/>
                </a:solidFill>
                <a:latin typeface="Calibri"/>
                <a:ea typeface="Calibri"/>
                <a:cs typeface="Calibri"/>
                <a:sym typeface="Calibri"/>
              </a:defRPr>
            </a:lvl1pPr>
          </a:lstStyle>
          <a:p>
            <a:r>
              <a:t>Early Waymaker Results</a:t>
            </a:r>
          </a:p>
        </p:txBody>
      </p:sp>
      <p:sp>
        <p:nvSpPr>
          <p:cNvPr id="370" name="Traditional"/>
          <p:cNvSpPr txBox="1"/>
          <p:nvPr/>
        </p:nvSpPr>
        <p:spPr>
          <a:xfrm>
            <a:off x="19680032" y="8265666"/>
            <a:ext cx="1413075"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sp>
        <p:nvSpPr>
          <p:cNvPr id="371" name="Rectangle"/>
          <p:cNvSpPr/>
          <p:nvPr/>
        </p:nvSpPr>
        <p:spPr>
          <a:xfrm>
            <a:off x="15842169" y="6037479"/>
            <a:ext cx="882471" cy="406402"/>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72" name="(No difference for Waymaker)"/>
          <p:cNvSpPr txBox="1"/>
          <p:nvPr/>
        </p:nvSpPr>
        <p:spPr>
          <a:xfrm>
            <a:off x="13940772" y="7285997"/>
            <a:ext cx="478686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solidFill>
                  <a:srgbClr val="3375BB"/>
                </a:solidFill>
                <a:latin typeface="Calibri"/>
                <a:ea typeface="Calibri"/>
                <a:cs typeface="Calibri"/>
                <a:sym typeface="Calibri"/>
              </a:defRPr>
            </a:lvl1pPr>
          </a:lstStyle>
          <a:p>
            <a:r>
              <a:t>(No difference for Waymaker)</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72"/>
                                        </p:tgtEl>
                                        <p:attrNameLst>
                                          <p:attrName>style.visibility</p:attrName>
                                        </p:attrNameLst>
                                      </p:cBhvr>
                                      <p:to>
                                        <p:strVal val="visible"/>
                                      </p:to>
                                    </p:set>
                                    <p:animEffect transition="in" filter="dissolve">
                                      <p:cBhvr>
                                        <p:cTn id="7"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211987"/>
            <a:ext cx="24771048" cy="14006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463444" y="1270078"/>
            <a:ext cx="9222424"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Our Purpose</a:t>
            </a:r>
          </a:p>
        </p:txBody>
      </p:sp>
      <p:sp>
        <p:nvSpPr>
          <p:cNvPr id="13" name="TextBox 12"/>
          <p:cNvSpPr txBox="1"/>
          <p:nvPr/>
        </p:nvSpPr>
        <p:spPr>
          <a:xfrm>
            <a:off x="1698564" y="3881126"/>
            <a:ext cx="14489704" cy="8742940"/>
          </a:xfrm>
          <a:prstGeom prst="rect">
            <a:avLst/>
          </a:prstGeom>
          <a:noFill/>
        </p:spPr>
        <p:txBody>
          <a:bodyPr wrap="square" lIns="217709" tIns="108855" rIns="217709" bIns="108855" rtlCol="0">
            <a:spAutoFit/>
          </a:bodyPr>
          <a:lstStyle/>
          <a:p>
            <a:pPr>
              <a:spcAft>
                <a:spcPts val="714"/>
              </a:spcAft>
            </a:pPr>
            <a:r>
              <a:rPr lang="en-US" sz="6700" dirty="0">
                <a:latin typeface="Calibri Light"/>
                <a:cs typeface="Calibri Light"/>
              </a:rPr>
              <a:t>Make great learning opportunities available to all students, regardless of socioeconomic background.</a:t>
            </a:r>
          </a:p>
          <a:p>
            <a:pPr>
              <a:spcAft>
                <a:spcPts val="714"/>
              </a:spcAft>
            </a:pPr>
            <a:endParaRPr lang="en-US" sz="6700" dirty="0">
              <a:latin typeface="Calibri Light"/>
              <a:cs typeface="Calibri Light"/>
            </a:endParaRPr>
          </a:p>
          <a:p>
            <a:pPr>
              <a:spcAft>
                <a:spcPts val="714"/>
              </a:spcAft>
            </a:pPr>
            <a:r>
              <a:rPr lang="en-US" sz="6700" dirty="0">
                <a:latin typeface="Calibri Light"/>
                <a:cs typeface="Calibri Light"/>
              </a:rPr>
              <a:t>We do this through effective adoption of open educational resources.  </a:t>
            </a:r>
          </a:p>
          <a:p>
            <a:endParaRPr lang="en-US" sz="6700" dirty="0">
              <a:latin typeface="Calibri Light"/>
              <a:cs typeface="Calibri Light"/>
            </a:endParaRPr>
          </a:p>
          <a:p>
            <a:endParaRPr lang="en-US" sz="6700" dirty="0">
              <a:latin typeface="Calibri Light"/>
              <a:cs typeface="Calibri Light"/>
            </a:endParaRPr>
          </a:p>
        </p:txBody>
      </p:sp>
      <p:sp>
        <p:nvSpPr>
          <p:cNvPr id="11" name="Rectangle 10"/>
          <p:cNvSpPr/>
          <p:nvPr/>
        </p:nvSpPr>
        <p:spPr>
          <a:xfrm>
            <a:off x="16188267" y="4673600"/>
            <a:ext cx="7687733" cy="7670800"/>
          </a:xfrm>
          <a:prstGeom prst="rect">
            <a:avLst/>
          </a:prstGeom>
          <a:solidFill>
            <a:srgbClr val="1B4080"/>
          </a:solidFill>
          <a:ln>
            <a:solidFill>
              <a:srgbClr val="1B4080"/>
            </a:solid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defTabSz="1632821"/>
            <a:endParaRPr lang="en-US" sz="3300">
              <a:solidFill>
                <a:prstClr val="white"/>
              </a:solidFill>
              <a:latin typeface="Calibri"/>
            </a:endParaRPr>
          </a:p>
        </p:txBody>
      </p:sp>
      <p:sp>
        <p:nvSpPr>
          <p:cNvPr id="12" name="TextBox 11"/>
          <p:cNvSpPr txBox="1"/>
          <p:nvPr/>
        </p:nvSpPr>
        <p:spPr>
          <a:xfrm>
            <a:off x="16831733" y="5118873"/>
            <a:ext cx="6502400" cy="7797937"/>
          </a:xfrm>
          <a:prstGeom prst="rect">
            <a:avLst/>
          </a:prstGeom>
          <a:noFill/>
        </p:spPr>
        <p:txBody>
          <a:bodyPr wrap="square" lIns="217709" tIns="108855" rIns="217709" bIns="108855" rtlCol="0">
            <a:spAutoFit/>
          </a:bodyPr>
          <a:lstStyle/>
          <a:p>
            <a:pPr defTabSz="1632821">
              <a:spcAft>
                <a:spcPts val="2857"/>
              </a:spcAft>
            </a:pPr>
            <a:r>
              <a:rPr lang="en-US" sz="6700" spc="476" dirty="0">
                <a:solidFill>
                  <a:prstClr val="white"/>
                </a:solidFill>
                <a:latin typeface="Calibri Light"/>
                <a:cs typeface="Calibri Light"/>
              </a:rPr>
              <a:t>Facts</a:t>
            </a:r>
          </a:p>
          <a:p>
            <a:pPr marL="680342" indent="-680342" defTabSz="1632821">
              <a:spcAft>
                <a:spcPts val="1429"/>
              </a:spcAft>
              <a:buFont typeface="Arial" panose="020B0604020202020204" pitchFamily="34" charset="0"/>
              <a:buChar char="•"/>
            </a:pPr>
            <a:r>
              <a:rPr lang="en-US" sz="3800" dirty="0">
                <a:solidFill>
                  <a:prstClr val="white"/>
                </a:solidFill>
                <a:latin typeface="Calibri Light"/>
                <a:cs typeface="Calibri Light"/>
              </a:rPr>
              <a:t>team of educators, instructional designers, learning scientists, entrepreneurs </a:t>
            </a:r>
          </a:p>
          <a:p>
            <a:pPr marL="680342" indent="-680342" defTabSz="1632821">
              <a:spcAft>
                <a:spcPts val="1429"/>
              </a:spcAft>
              <a:buFont typeface="Arial" panose="020B0604020202020204" pitchFamily="34" charset="0"/>
              <a:buChar char="•"/>
            </a:pPr>
            <a:r>
              <a:rPr lang="en-US" sz="3800" dirty="0">
                <a:solidFill>
                  <a:prstClr val="white"/>
                </a:solidFill>
                <a:latin typeface="Calibri Light"/>
                <a:cs typeface="Calibri Light"/>
              </a:rPr>
              <a:t>based in Portland, OR</a:t>
            </a:r>
          </a:p>
          <a:p>
            <a:pPr marL="680342" indent="-680342" defTabSz="1632821">
              <a:spcAft>
                <a:spcPts val="1429"/>
              </a:spcAft>
              <a:buFont typeface="Arial" panose="020B0604020202020204" pitchFamily="34" charset="0"/>
              <a:buChar char="•"/>
            </a:pPr>
            <a:r>
              <a:rPr lang="en-US" sz="3800" dirty="0">
                <a:solidFill>
                  <a:prstClr val="white"/>
                </a:solidFill>
                <a:latin typeface="Calibri Light"/>
                <a:cs typeface="Calibri Light"/>
              </a:rPr>
              <a:t>100+ institutional clients</a:t>
            </a:r>
          </a:p>
          <a:p>
            <a:pPr marL="680342" indent="-680342" defTabSz="1632821">
              <a:spcAft>
                <a:spcPts val="1429"/>
              </a:spcAft>
              <a:buFont typeface="Arial" panose="020B0604020202020204" pitchFamily="34" charset="0"/>
              <a:buChar char="•"/>
            </a:pPr>
            <a:r>
              <a:rPr lang="en-US" sz="3800" dirty="0">
                <a:solidFill>
                  <a:prstClr val="white"/>
                </a:solidFill>
                <a:latin typeface="Calibri Light"/>
                <a:cs typeface="Calibri Light"/>
              </a:rPr>
              <a:t>$5 million+ in textbook savings in AY 2015-16</a:t>
            </a:r>
          </a:p>
          <a:p>
            <a:pPr marL="680342" indent="-680342" defTabSz="1632821">
              <a:buFont typeface="Arial" panose="020B0604020202020204" pitchFamily="34" charset="0"/>
              <a:buChar char="•"/>
            </a:pPr>
            <a:endParaRPr lang="en-US" dirty="0">
              <a:solidFill>
                <a:prstClr val="white"/>
              </a:solidFill>
              <a:latin typeface="Calibri Light"/>
              <a:cs typeface="Calibri Light"/>
            </a:endParaRPr>
          </a:p>
        </p:txBody>
      </p:sp>
    </p:spTree>
    <p:extLst>
      <p:ext uri="{BB962C8B-B14F-4D97-AF65-F5344CB8AC3E}">
        <p14:creationId xmlns:p14="http://schemas.microsoft.com/office/powerpoint/2010/main" val="15093967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24039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313266" y="31750"/>
            <a:ext cx="23842129" cy="133511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313266" y="1333578"/>
            <a:ext cx="17812175"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Learning Data: </a:t>
            </a:r>
            <a:r>
              <a:rPr lang="en-US" sz="8100" dirty="0" err="1">
                <a:solidFill>
                  <a:schemeClr val="bg1"/>
                </a:solidFill>
                <a:latin typeface="Calibri Light"/>
                <a:cs typeface="Calibri Light"/>
              </a:rPr>
              <a:t>Waymaker</a:t>
            </a:r>
            <a:r>
              <a:rPr lang="en-US" sz="8100" dirty="0">
                <a:solidFill>
                  <a:schemeClr val="bg1"/>
                </a:solidFill>
                <a:latin typeface="Calibri Light"/>
                <a:cs typeface="Calibri Light"/>
              </a:rPr>
              <a:t> Efficacy</a:t>
            </a:r>
          </a:p>
        </p:txBody>
      </p:sp>
      <p:sp>
        <p:nvSpPr>
          <p:cNvPr id="2" name="TextBox 1"/>
          <p:cNvSpPr txBox="1"/>
          <p:nvPr/>
        </p:nvSpPr>
        <p:spPr>
          <a:xfrm>
            <a:off x="1698564" y="11607800"/>
            <a:ext cx="20721171" cy="1743330"/>
          </a:xfrm>
          <a:prstGeom prst="rect">
            <a:avLst/>
          </a:prstGeom>
          <a:noFill/>
        </p:spPr>
        <p:txBody>
          <a:bodyPr wrap="square" lIns="217709" tIns="108855" rIns="217709" bIns="108855" rtlCol="0">
            <a:spAutoFit/>
          </a:bodyPr>
          <a:lstStyle/>
          <a:p>
            <a:r>
              <a:rPr lang="en-US" sz="3300" dirty="0"/>
              <a:t>Learning Data Detail: Analysis includes 3889 students at Cerritos College during spring, summer and fall terms 2016. 1869 were in sections taught with </a:t>
            </a:r>
            <a:r>
              <a:rPr lang="en-US" sz="3300" dirty="0" err="1"/>
              <a:t>Waymaker</a:t>
            </a:r>
            <a:r>
              <a:rPr lang="en-US" sz="3300" dirty="0"/>
              <a:t> courses, and 2020 were in “control” sections using commercial publisher or OER alternatives. </a:t>
            </a:r>
          </a:p>
        </p:txBody>
      </p:sp>
      <p:sp>
        <p:nvSpPr>
          <p:cNvPr id="5" name="Isosceles Triangle 4"/>
          <p:cNvSpPr/>
          <p:nvPr/>
        </p:nvSpPr>
        <p:spPr>
          <a:xfrm flipV="1">
            <a:off x="1964267" y="4292600"/>
            <a:ext cx="7789333" cy="6477000"/>
          </a:xfrm>
          <a:prstGeom prst="triangle">
            <a:avLst/>
          </a:prstGeom>
          <a:solidFill>
            <a:srgbClr val="1B4080"/>
          </a:solidFill>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6" name="Rounded Rectangle 5"/>
          <p:cNvSpPr/>
          <p:nvPr/>
        </p:nvSpPr>
        <p:spPr>
          <a:xfrm>
            <a:off x="5554133" y="10363200"/>
            <a:ext cx="609600" cy="431800"/>
          </a:xfrm>
          <a:prstGeom prst="roundRect">
            <a:avLst/>
          </a:prstGeom>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1" name="Rounded Rectangle 10"/>
          <p:cNvSpPr/>
          <p:nvPr/>
        </p:nvSpPr>
        <p:spPr>
          <a:xfrm>
            <a:off x="1930400" y="4089400"/>
            <a:ext cx="7823200" cy="736600"/>
          </a:xfrm>
          <a:prstGeom prst="roundRect">
            <a:avLst/>
          </a:prstGeom>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945026996"/>
              </p:ext>
            </p:extLst>
          </p:nvPr>
        </p:nvGraphicFramePr>
        <p:xfrm>
          <a:off x="10769598" y="3778250"/>
          <a:ext cx="11650137" cy="7498080"/>
        </p:xfrm>
        <a:graphic>
          <a:graphicData uri="http://schemas.openxmlformats.org/drawingml/2006/table">
            <a:tbl>
              <a:tblPr firstRow="1" bandRow="1">
                <a:tableStyleId>{5C22544A-7EE6-4342-B048-85BDC9FD1C3A}</a:tableStyleId>
              </a:tblPr>
              <a:tblGrid>
                <a:gridCol w="3883379"/>
                <a:gridCol w="3883379"/>
                <a:gridCol w="3883379"/>
              </a:tblGrid>
              <a:tr h="1645920">
                <a:tc>
                  <a:txBody>
                    <a:bodyPr/>
                    <a:lstStyle/>
                    <a:p>
                      <a:r>
                        <a:rPr lang="en-US" sz="4800" dirty="0" smtClean="0"/>
                        <a:t>Metric</a:t>
                      </a:r>
                      <a:endParaRPr lang="en-US" sz="4800" dirty="0"/>
                    </a:p>
                  </a:txBody>
                  <a:tcPr marL="243840" marR="243840" marT="91440" marB="91440"/>
                </a:tc>
                <a:tc>
                  <a:txBody>
                    <a:bodyPr/>
                    <a:lstStyle/>
                    <a:p>
                      <a:pPr algn="ctr"/>
                      <a:r>
                        <a:rPr lang="en-US" sz="4800" dirty="0" smtClean="0"/>
                        <a:t>Control</a:t>
                      </a:r>
                      <a:endParaRPr lang="en-US" sz="4800" dirty="0"/>
                    </a:p>
                  </a:txBody>
                  <a:tcPr marL="243840" marR="243840" marT="91440" marB="91440"/>
                </a:tc>
                <a:tc>
                  <a:txBody>
                    <a:bodyPr/>
                    <a:lstStyle/>
                    <a:p>
                      <a:pPr algn="ctr"/>
                      <a:r>
                        <a:rPr lang="en-US" sz="4800" dirty="0" err="1" smtClean="0"/>
                        <a:t>Waymaker</a:t>
                      </a:r>
                      <a:endParaRPr lang="en-US" sz="4800" dirty="0"/>
                    </a:p>
                  </a:txBody>
                  <a:tcPr marL="243840" marR="243840" marT="91440" marB="91440"/>
                </a:tc>
              </a:tr>
              <a:tr h="914400">
                <a:tc>
                  <a:txBody>
                    <a:bodyPr/>
                    <a:lstStyle/>
                    <a:p>
                      <a:r>
                        <a:rPr lang="en-US" sz="4800" dirty="0" smtClean="0"/>
                        <a:t>Drop</a:t>
                      </a:r>
                      <a:endParaRPr lang="en-US" sz="4800" dirty="0"/>
                    </a:p>
                  </a:txBody>
                  <a:tcPr marL="243840" marR="243840" marT="91440" marB="91440"/>
                </a:tc>
                <a:tc>
                  <a:txBody>
                    <a:bodyPr/>
                    <a:lstStyle/>
                    <a:p>
                      <a:pPr algn="ctr"/>
                      <a:r>
                        <a:rPr lang="en-US" sz="4800" dirty="0" smtClean="0"/>
                        <a:t>34%</a:t>
                      </a:r>
                      <a:endParaRPr lang="en-US" sz="4800" dirty="0"/>
                    </a:p>
                  </a:txBody>
                  <a:tcPr marL="243840" marR="243840" marT="91440" marB="91440"/>
                </a:tc>
                <a:tc>
                  <a:txBody>
                    <a:bodyPr/>
                    <a:lstStyle/>
                    <a:p>
                      <a:pPr algn="ctr"/>
                      <a:r>
                        <a:rPr lang="en-US" sz="4800" dirty="0" smtClean="0"/>
                        <a:t>10%</a:t>
                      </a:r>
                      <a:endParaRPr lang="en-US" sz="4800" dirty="0"/>
                    </a:p>
                  </a:txBody>
                  <a:tcPr marL="243840" marR="243840" marT="91440" marB="91440"/>
                </a:tc>
              </a:tr>
              <a:tr h="1645920">
                <a:tc>
                  <a:txBody>
                    <a:bodyPr/>
                    <a:lstStyle/>
                    <a:p>
                      <a:r>
                        <a:rPr lang="en-US" sz="4800" dirty="0" smtClean="0"/>
                        <a:t>Withdraw</a:t>
                      </a:r>
                      <a:endParaRPr lang="en-US" sz="4800" dirty="0"/>
                    </a:p>
                  </a:txBody>
                  <a:tcPr marL="243840" marR="243840" marT="91440" marB="91440"/>
                </a:tc>
                <a:tc>
                  <a:txBody>
                    <a:bodyPr/>
                    <a:lstStyle/>
                    <a:p>
                      <a:pPr algn="ctr"/>
                      <a:r>
                        <a:rPr lang="en-US" sz="4800" dirty="0" smtClean="0"/>
                        <a:t>9%</a:t>
                      </a:r>
                      <a:endParaRPr lang="en-US" sz="4800" dirty="0"/>
                    </a:p>
                  </a:txBody>
                  <a:tcPr marL="243840" marR="243840" marT="91440" marB="91440"/>
                </a:tc>
                <a:tc>
                  <a:txBody>
                    <a:bodyPr/>
                    <a:lstStyle/>
                    <a:p>
                      <a:pPr algn="ctr"/>
                      <a:r>
                        <a:rPr lang="en-US" sz="4800" dirty="0" smtClean="0"/>
                        <a:t>10%</a:t>
                      </a:r>
                      <a:endParaRPr lang="en-US" sz="4800" dirty="0"/>
                    </a:p>
                  </a:txBody>
                  <a:tcPr marL="243840" marR="243840" marT="91440" marB="91440"/>
                </a:tc>
              </a:tr>
              <a:tr h="1645920">
                <a:tc>
                  <a:txBody>
                    <a:bodyPr/>
                    <a:lstStyle/>
                    <a:p>
                      <a:r>
                        <a:rPr lang="en-US" sz="4800" dirty="0" smtClean="0"/>
                        <a:t>C or Better</a:t>
                      </a:r>
                      <a:endParaRPr lang="en-US" sz="4800" dirty="0"/>
                    </a:p>
                  </a:txBody>
                  <a:tcPr marL="243840" marR="243840" marT="91440" marB="91440"/>
                </a:tc>
                <a:tc>
                  <a:txBody>
                    <a:bodyPr/>
                    <a:lstStyle/>
                    <a:p>
                      <a:pPr algn="ctr"/>
                      <a:r>
                        <a:rPr lang="en-US" sz="4800" dirty="0" smtClean="0"/>
                        <a:t>92%</a:t>
                      </a:r>
                      <a:endParaRPr lang="en-US" sz="4800" dirty="0"/>
                    </a:p>
                  </a:txBody>
                  <a:tcPr marL="243840" marR="243840" marT="91440" marB="91440"/>
                </a:tc>
                <a:tc>
                  <a:txBody>
                    <a:bodyPr/>
                    <a:lstStyle/>
                    <a:p>
                      <a:pPr algn="ctr"/>
                      <a:r>
                        <a:rPr lang="en-US" sz="4800" dirty="0" smtClean="0"/>
                        <a:t>91%</a:t>
                      </a:r>
                      <a:endParaRPr lang="en-US" sz="4800" dirty="0"/>
                    </a:p>
                  </a:txBody>
                  <a:tcPr marL="243840" marR="243840" marT="91440" marB="91440"/>
                </a:tc>
              </a:tr>
              <a:tr h="1645920">
                <a:tc>
                  <a:txBody>
                    <a:bodyPr/>
                    <a:lstStyle/>
                    <a:p>
                      <a:r>
                        <a:rPr lang="en-US" sz="4800" b="1" dirty="0" smtClean="0"/>
                        <a:t>Throughput</a:t>
                      </a:r>
                      <a:endParaRPr lang="en-US" sz="4800" b="1" dirty="0"/>
                    </a:p>
                  </a:txBody>
                  <a:tcPr marL="243840" marR="243840" marT="91440" marB="91440"/>
                </a:tc>
                <a:tc>
                  <a:txBody>
                    <a:bodyPr/>
                    <a:lstStyle/>
                    <a:p>
                      <a:pPr algn="ctr"/>
                      <a:r>
                        <a:rPr lang="en-US" sz="4800" b="1" dirty="0" smtClean="0"/>
                        <a:t>55%</a:t>
                      </a:r>
                      <a:endParaRPr lang="en-US" sz="4800" b="1" dirty="0"/>
                    </a:p>
                  </a:txBody>
                  <a:tcPr marL="243840" marR="243840" marT="91440" marB="91440"/>
                </a:tc>
                <a:tc>
                  <a:txBody>
                    <a:bodyPr/>
                    <a:lstStyle/>
                    <a:p>
                      <a:pPr algn="ctr"/>
                      <a:r>
                        <a:rPr lang="en-US" sz="4800" b="1" dirty="0" smtClean="0"/>
                        <a:t>73%</a:t>
                      </a:r>
                      <a:endParaRPr lang="en-US" sz="4800" b="1" dirty="0"/>
                    </a:p>
                  </a:txBody>
                  <a:tcPr marL="243840" marR="243840" marT="91440" marB="91440"/>
                </a:tc>
              </a:tr>
            </a:tbl>
          </a:graphicData>
        </a:graphic>
      </p:graphicFrame>
      <p:sp>
        <p:nvSpPr>
          <p:cNvPr id="15" name="TextBox 14"/>
          <p:cNvSpPr txBox="1"/>
          <p:nvPr/>
        </p:nvSpPr>
        <p:spPr>
          <a:xfrm>
            <a:off x="3793067" y="6197601"/>
            <a:ext cx="4097867" cy="3297602"/>
          </a:xfrm>
          <a:prstGeom prst="rect">
            <a:avLst/>
          </a:prstGeom>
          <a:noFill/>
        </p:spPr>
        <p:txBody>
          <a:bodyPr wrap="square" lIns="217709" tIns="108855" rIns="217709" bIns="108855" rtlCol="0">
            <a:spAutoFit/>
          </a:bodyPr>
          <a:lstStyle/>
          <a:p>
            <a:pPr algn="ctr"/>
            <a:r>
              <a:rPr lang="en-US" dirty="0" smtClean="0">
                <a:solidFill>
                  <a:schemeClr val="bg1"/>
                </a:solidFill>
              </a:rPr>
              <a:t>% of day 1 students who pass the course</a:t>
            </a:r>
            <a:endParaRPr lang="en-US" dirty="0">
              <a:solidFill>
                <a:schemeClr val="bg1"/>
              </a:solidFill>
            </a:endParaRPr>
          </a:p>
        </p:txBody>
      </p:sp>
      <p:sp>
        <p:nvSpPr>
          <p:cNvPr id="29" name="TextBox 28"/>
          <p:cNvSpPr txBox="1"/>
          <p:nvPr/>
        </p:nvSpPr>
        <p:spPr>
          <a:xfrm>
            <a:off x="3556000" y="5283200"/>
            <a:ext cx="4605867" cy="958500"/>
          </a:xfrm>
          <a:prstGeom prst="rect">
            <a:avLst/>
          </a:prstGeom>
          <a:noFill/>
        </p:spPr>
        <p:txBody>
          <a:bodyPr wrap="square" lIns="217709" tIns="108855" rIns="217709" bIns="108855" rtlCol="0">
            <a:spAutoFit/>
          </a:bodyPr>
          <a:lstStyle/>
          <a:p>
            <a:pPr algn="ctr"/>
            <a:r>
              <a:rPr lang="en-US" sz="4800" b="1" dirty="0">
                <a:solidFill>
                  <a:schemeClr val="bg1"/>
                </a:solidFill>
              </a:rPr>
              <a:t>THROUGHPUT</a:t>
            </a:r>
          </a:p>
        </p:txBody>
      </p:sp>
    </p:spTree>
    <p:extLst>
      <p:ext uri="{BB962C8B-B14F-4D97-AF65-F5344CB8AC3E}">
        <p14:creationId xmlns:p14="http://schemas.microsoft.com/office/powerpoint/2010/main" val="8704160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75" name="Rectangle"/>
          <p:cNvSpPr/>
          <p:nvPr/>
        </p:nvSpPr>
        <p:spPr>
          <a:xfrm>
            <a:off x="363205" y="347129"/>
            <a:ext cx="23657590" cy="13021742"/>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76" name="Rectangle"/>
          <p:cNvSpPr/>
          <p:nvPr/>
        </p:nvSpPr>
        <p:spPr>
          <a:xfrm>
            <a:off x="20195545" y="831332"/>
            <a:ext cx="3183151" cy="1465925"/>
          </a:xfrm>
          <a:prstGeom prst="rect">
            <a:avLst/>
          </a:prstGeom>
          <a:blipFill>
            <a:blip r:embed="rId2"/>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77" name="Rectangle"/>
          <p:cNvSpPr/>
          <p:nvPr/>
        </p:nvSpPr>
        <p:spPr>
          <a:xfrm>
            <a:off x="14618222" y="10500966"/>
            <a:ext cx="799912" cy="370109"/>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78" name="Traditional"/>
          <p:cNvSpPr txBox="1"/>
          <p:nvPr/>
        </p:nvSpPr>
        <p:spPr>
          <a:xfrm>
            <a:off x="16343641" y="10489172"/>
            <a:ext cx="141307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sp>
        <p:nvSpPr>
          <p:cNvPr id="379" name="Rectangle"/>
          <p:cNvSpPr/>
          <p:nvPr/>
        </p:nvSpPr>
        <p:spPr>
          <a:xfrm>
            <a:off x="4815137" y="10500966"/>
            <a:ext cx="799912" cy="370109"/>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380" name="Traditional"/>
          <p:cNvSpPr txBox="1"/>
          <p:nvPr/>
        </p:nvSpPr>
        <p:spPr>
          <a:xfrm>
            <a:off x="8699706" y="10489172"/>
            <a:ext cx="141307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sp>
        <p:nvSpPr>
          <p:cNvPr id="381" name="Traditional"/>
          <p:cNvSpPr txBox="1"/>
          <p:nvPr/>
        </p:nvSpPr>
        <p:spPr>
          <a:xfrm>
            <a:off x="19680032" y="8265666"/>
            <a:ext cx="1413075"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latin typeface="Calibri"/>
                <a:ea typeface="Calibri"/>
                <a:cs typeface="Calibri"/>
                <a:sym typeface="Calibri"/>
              </a:defRPr>
            </a:lvl1pPr>
          </a:lstStyle>
          <a:p>
            <a:r>
              <a:t>Traditional </a:t>
            </a:r>
          </a:p>
        </p:txBody>
      </p:sp>
      <p:pic>
        <p:nvPicPr>
          <p:cNvPr id="382" name="image13.jpeg" descr="image13.jpeg"/>
          <p:cNvPicPr>
            <a:picLocks noChangeAspect="1"/>
          </p:cNvPicPr>
          <p:nvPr/>
        </p:nvPicPr>
        <p:blipFill>
          <a:blip r:embed="rId4">
            <a:extLst/>
          </a:blip>
          <a:stretch>
            <a:fillRect/>
          </a:stretch>
        </p:blipFill>
        <p:spPr>
          <a:xfrm>
            <a:off x="2766799" y="1781859"/>
            <a:ext cx="17544633" cy="11079927"/>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Rectangle"/>
          <p:cNvSpPr/>
          <p:nvPr/>
        </p:nvSpPr>
        <p:spPr>
          <a:xfrm>
            <a:off x="-33869" y="-8468"/>
            <a:ext cx="24451738" cy="13732937"/>
          </a:xfrm>
          <a:prstGeom prst="rect">
            <a:avLst/>
          </a:prstGeom>
          <a:solidFill>
            <a:srgbClr val="FFFFFF"/>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grpSp>
        <p:nvGrpSpPr>
          <p:cNvPr id="427" name="Group"/>
          <p:cNvGrpSpPr/>
          <p:nvPr/>
        </p:nvGrpSpPr>
        <p:grpSpPr>
          <a:xfrm>
            <a:off x="363204" y="296329"/>
            <a:ext cx="23657592" cy="13021743"/>
            <a:chOff x="-1" y="0"/>
            <a:chExt cx="23657590" cy="13021742"/>
          </a:xfrm>
        </p:grpSpPr>
        <p:sp>
          <p:nvSpPr>
            <p:cNvPr id="425" name="Rectangle"/>
            <p:cNvSpPr/>
            <p:nvPr/>
          </p:nvSpPr>
          <p:spPr>
            <a:xfrm>
              <a:off x="-1" y="0"/>
              <a:ext cx="23657590" cy="13021742"/>
            </a:xfrm>
            <a:prstGeom prst="rect">
              <a:avLst/>
            </a:prstGeom>
            <a:solidFill>
              <a:srgbClr val="3375BB"/>
            </a:solidFill>
            <a:ln w="12700" cap="flat">
              <a:noFill/>
              <a:miter lim="400000"/>
            </a:ln>
            <a:effectLst/>
          </p:spPr>
          <p:txBody>
            <a:bodyPr wrap="square" lIns="50800" tIns="50800" rIns="50800" bIns="50800" numCol="1" anchor="t">
              <a:noAutofit/>
            </a:bodyPr>
            <a:lstStyle/>
            <a:p>
              <a:pPr algn="l" defTabSz="914400">
                <a:defRPr sz="1800">
                  <a:latin typeface="Calibri"/>
                  <a:ea typeface="Calibri"/>
                  <a:cs typeface="Calibri"/>
                  <a:sym typeface="Calibri"/>
                </a:defRPr>
              </a:pPr>
              <a:endParaRPr b="1">
                <a:latin typeface="+mj-lt"/>
              </a:endParaRPr>
            </a:p>
          </p:txBody>
        </p:sp>
        <p:sp>
          <p:nvSpPr>
            <p:cNvPr id="426" name="Text"/>
            <p:cNvSpPr txBox="1"/>
            <p:nvPr/>
          </p:nvSpPr>
          <p:spPr>
            <a:xfrm>
              <a:off x="-1" y="0"/>
              <a:ext cx="23657590" cy="3693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l" defTabSz="914400">
                <a:defRPr sz="1800">
                  <a:latin typeface="Calibri"/>
                  <a:ea typeface="Calibri"/>
                  <a:cs typeface="Calibri"/>
                  <a:sym typeface="Calibri"/>
                </a:defRPr>
              </a:lvl1pPr>
            </a:lstStyle>
            <a:p>
              <a:r>
                <a:rPr b="1">
                  <a:latin typeface="+mj-lt"/>
                </a:rPr>
                <a:t> </a:t>
              </a:r>
            </a:p>
          </p:txBody>
        </p:sp>
      </p:grpSp>
      <p:sp>
        <p:nvSpPr>
          <p:cNvPr id="429" name="Rectangle"/>
          <p:cNvSpPr/>
          <p:nvPr/>
        </p:nvSpPr>
        <p:spPr>
          <a:xfrm>
            <a:off x="20195545" y="831332"/>
            <a:ext cx="3183151" cy="1465925"/>
          </a:xfrm>
          <a:prstGeom prst="rect">
            <a:avLst/>
          </a:prstGeom>
          <a:blipFill>
            <a:blip r:embed="rId2"/>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433" name="OHM"/>
          <p:cNvSpPr txBox="1"/>
          <p:nvPr/>
        </p:nvSpPr>
        <p:spPr>
          <a:xfrm>
            <a:off x="16604614" y="874279"/>
            <a:ext cx="102592" cy="8720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FFFFFF"/>
                </a:solidFill>
                <a:latin typeface="Calibri"/>
                <a:ea typeface="Calibri"/>
                <a:cs typeface="Calibri"/>
                <a:sym typeface="Calibri"/>
              </a:defRPr>
            </a:lvl1pPr>
          </a:lstStyle>
          <a:p>
            <a:endParaRPr dirty="0"/>
          </a:p>
        </p:txBody>
      </p:sp>
      <p:sp>
        <p:nvSpPr>
          <p:cNvPr id="2" name="TextBox 1"/>
          <p:cNvSpPr txBox="1"/>
          <p:nvPr/>
        </p:nvSpPr>
        <p:spPr>
          <a:xfrm>
            <a:off x="5043714" y="6064151"/>
            <a:ext cx="13893397"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0" i="0" u="none" strike="noStrike" cap="none" spc="0" normalizeH="0" baseline="0" dirty="0" err="1" smtClean="0">
                <a:ln>
                  <a:noFill/>
                </a:ln>
                <a:solidFill>
                  <a:schemeClr val="bg1"/>
                </a:solidFill>
                <a:effectLst/>
                <a:uFillTx/>
                <a:latin typeface="+mj-lt"/>
                <a:ea typeface="Helvetica Light"/>
                <a:cs typeface="Helvetica Light"/>
                <a:sym typeface="Helvetica Light"/>
              </a:rPr>
              <a:t>Waymaker</a:t>
            </a:r>
            <a:r>
              <a:rPr kumimoji="0" lang="en-US" sz="8000" i="0" u="none" strike="noStrike" cap="none" spc="0" normalizeH="0" baseline="0" dirty="0" smtClean="0">
                <a:ln>
                  <a:noFill/>
                </a:ln>
                <a:solidFill>
                  <a:schemeClr val="bg1"/>
                </a:solidFill>
                <a:effectLst/>
                <a:uFillTx/>
                <a:latin typeface="+mj-lt"/>
                <a:ea typeface="Helvetica Light"/>
                <a:cs typeface="Helvetica Light"/>
                <a:sym typeface="Helvetica Light"/>
              </a:rPr>
              <a:t> and OHM Demo</a:t>
            </a:r>
            <a:endParaRPr kumimoji="0" lang="en-US" sz="8000" i="0" u="none" strike="noStrike" cap="none" spc="0" normalizeH="0" baseline="0" dirty="0">
              <a:ln>
                <a:noFill/>
              </a:ln>
              <a:solidFill>
                <a:schemeClr val="bg1"/>
              </a:solidFill>
              <a:effectLst/>
              <a:uFillTx/>
              <a:latin typeface="+mj-lt"/>
              <a:ea typeface="Helvetica Light"/>
              <a:cs typeface="Helvetica Light"/>
              <a:sym typeface="Helvetica Light"/>
            </a:endParaRPr>
          </a:p>
        </p:txBody>
      </p:sp>
    </p:spTree>
    <p:extLst>
      <p:ext uri="{BB962C8B-B14F-4D97-AF65-F5344CB8AC3E}">
        <p14:creationId xmlns:p14="http://schemas.microsoft.com/office/powerpoint/2010/main" val="15395866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17330051" y="10506074"/>
            <a:ext cx="6618512" cy="2286000"/>
          </a:xfrm>
          <a:prstGeom prst="rect">
            <a:avLst/>
          </a:prstGeom>
          <a:noFill/>
          <a:ln>
            <a:noFill/>
          </a:ln>
        </p:spPr>
        <p:txBody>
          <a:bodyPr lIns="217674" tIns="108807" rIns="217674" bIns="108807" anchor="ctr" anchorCtr="0">
            <a:noAutofit/>
          </a:bodyPr>
          <a:lstStyle/>
          <a:p>
            <a:pPr>
              <a:buClr>
                <a:schemeClr val="dk1"/>
              </a:buClr>
              <a:buSzPct val="25000"/>
            </a:pPr>
            <a:r>
              <a:rPr lang="en-US" sz="10500">
                <a:solidFill>
                  <a:schemeClr val="dk1"/>
                </a:solidFill>
                <a:latin typeface="Calibri"/>
                <a:ea typeface="Calibri"/>
                <a:cs typeface="Calibri"/>
                <a:sym typeface="Calibri"/>
              </a:rPr>
              <a:t>Develop</a:t>
            </a:r>
          </a:p>
        </p:txBody>
      </p:sp>
      <p:sp>
        <p:nvSpPr>
          <p:cNvPr id="198" name="Shape 198"/>
          <p:cNvSpPr/>
          <p:nvPr/>
        </p:nvSpPr>
        <p:spPr>
          <a:xfrm>
            <a:off x="-193523" y="-145141"/>
            <a:ext cx="24771045" cy="14006286"/>
          </a:xfrm>
          <a:prstGeom prst="rect">
            <a:avLst/>
          </a:prstGeom>
          <a:solidFill>
            <a:srgbClr val="1B4080"/>
          </a:solidFill>
          <a:ln>
            <a:noFill/>
          </a:ln>
          <a:effectLst>
            <a:outerShdw blurRad="39999" dist="23000" dir="5400000" rotWithShape="0">
              <a:srgbClr val="000000">
                <a:alpha val="34901"/>
              </a:srgbClr>
            </a:outerShdw>
          </a:effectLst>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199" name="Shape 199"/>
          <p:cNvSpPr/>
          <p:nvPr/>
        </p:nvSpPr>
        <p:spPr>
          <a:xfrm>
            <a:off x="508004" y="397442"/>
            <a:ext cx="23367997" cy="12921112"/>
          </a:xfrm>
          <a:prstGeom prst="rect">
            <a:avLst/>
          </a:prstGeom>
          <a:solidFill>
            <a:schemeClr val="lt1"/>
          </a:solidFill>
          <a:ln>
            <a:noFill/>
          </a:ln>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200" name="Shape 200"/>
          <p:cNvSpPr/>
          <p:nvPr/>
        </p:nvSpPr>
        <p:spPr>
          <a:xfrm>
            <a:off x="463443" y="935848"/>
            <a:ext cx="15412048" cy="1871690"/>
          </a:xfrm>
          <a:prstGeom prst="rect">
            <a:avLst/>
          </a:prstGeom>
          <a:solidFill>
            <a:srgbClr val="1B4080"/>
          </a:solidFill>
          <a:ln>
            <a:noFill/>
          </a:ln>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201" name="Shape 201"/>
          <p:cNvSpPr txBox="1">
            <a:spLocks noGrp="1"/>
          </p:cNvSpPr>
          <p:nvPr>
            <p:ph type="title"/>
          </p:nvPr>
        </p:nvSpPr>
        <p:spPr>
          <a:xfrm>
            <a:off x="686229" y="935846"/>
            <a:ext cx="21325088" cy="1723872"/>
          </a:xfrm>
          <a:prstGeom prst="rect">
            <a:avLst/>
          </a:prstGeom>
          <a:noFill/>
          <a:ln>
            <a:noFill/>
          </a:ln>
        </p:spPr>
        <p:txBody>
          <a:bodyPr lIns="217674" tIns="108807" rIns="217674" bIns="108807" anchor="ctr" anchorCtr="0">
            <a:noAutofit/>
          </a:bodyPr>
          <a:lstStyle/>
          <a:p>
            <a:pPr algn="l">
              <a:buClr>
                <a:schemeClr val="lt1"/>
              </a:buClr>
              <a:buSzPct val="25000"/>
            </a:pPr>
            <a:r>
              <a:rPr lang="en-US" sz="8100" dirty="0" smtClean="0">
                <a:solidFill>
                  <a:schemeClr val="lt1"/>
                </a:solidFill>
                <a:latin typeface="Calibri"/>
                <a:ea typeface="Calibri"/>
                <a:cs typeface="Calibri"/>
                <a:sym typeface="Calibri"/>
              </a:rPr>
              <a:t>OHM Grade Book Student Detail</a:t>
            </a:r>
            <a:endParaRPr lang="en-US" sz="8100" dirty="0">
              <a:solidFill>
                <a:schemeClr val="lt1"/>
              </a:solidFill>
              <a:latin typeface="Calibri"/>
              <a:ea typeface="Calibri"/>
              <a:cs typeface="Calibri"/>
              <a:sym typeface="Calibri"/>
            </a:endParaRPr>
          </a:p>
        </p:txBody>
      </p:sp>
      <p:pic>
        <p:nvPicPr>
          <p:cNvPr id="4" name="Picture 3" descr="Screen Shot 2017-08-31 at 12.18.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834" y="3687233"/>
            <a:ext cx="16129000" cy="8458200"/>
          </a:xfrm>
          <a:prstGeom prst="rect">
            <a:avLst/>
          </a:prstGeom>
        </p:spPr>
      </p:pic>
    </p:spTree>
    <p:extLst>
      <p:ext uri="{BB962C8B-B14F-4D97-AF65-F5344CB8AC3E}">
        <p14:creationId xmlns:p14="http://schemas.microsoft.com/office/powerpoint/2010/main" val="35284231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14514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11" name="Rectangle 10"/>
          <p:cNvSpPr/>
          <p:nvPr/>
        </p:nvSpPr>
        <p:spPr>
          <a:xfrm>
            <a:off x="463445" y="1270078"/>
            <a:ext cx="17493163"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2" name="Title 2"/>
          <p:cNvSpPr>
            <a:spLocks noGrp="1"/>
          </p:cNvSpPr>
          <p:nvPr>
            <p:ph type="title"/>
          </p:nvPr>
        </p:nvSpPr>
        <p:spPr>
          <a:xfrm>
            <a:off x="686231" y="1336926"/>
            <a:ext cx="21325091" cy="1723872"/>
          </a:xfrm>
        </p:spPr>
        <p:txBody>
          <a:bodyPr>
            <a:noAutofit/>
          </a:bodyPr>
          <a:lstStyle/>
          <a:p>
            <a:pPr algn="l"/>
            <a:r>
              <a:rPr lang="en-US" sz="8100" dirty="0" err="1">
                <a:solidFill>
                  <a:schemeClr val="bg1"/>
                </a:solidFill>
                <a:latin typeface="Calibri Light"/>
                <a:cs typeface="Calibri Light"/>
              </a:rPr>
              <a:t>Waymaker</a:t>
            </a:r>
            <a:r>
              <a:rPr lang="en-US" sz="8100" dirty="0">
                <a:solidFill>
                  <a:schemeClr val="bg1"/>
                </a:solidFill>
                <a:latin typeface="Calibri Light"/>
                <a:cs typeface="Calibri Light"/>
              </a:rPr>
              <a:t> </a:t>
            </a:r>
            <a:r>
              <a:rPr lang="en-US" sz="8100" dirty="0" smtClean="0">
                <a:solidFill>
                  <a:schemeClr val="bg1"/>
                </a:solidFill>
                <a:latin typeface="Calibri Light"/>
                <a:cs typeface="Calibri Light"/>
              </a:rPr>
              <a:t>Catalog (21 subjects)</a:t>
            </a:r>
            <a:endParaRPr lang="en-US" sz="8100" dirty="0">
              <a:solidFill>
                <a:schemeClr val="bg1"/>
              </a:solidFill>
              <a:latin typeface="Calibri Light"/>
              <a:cs typeface="Calibri Light"/>
            </a:endParaRPr>
          </a:p>
        </p:txBody>
      </p:sp>
      <p:graphicFrame>
        <p:nvGraphicFramePr>
          <p:cNvPr id="14" name="Table 13"/>
          <p:cNvGraphicFramePr>
            <a:graphicFrameLocks noGrp="1"/>
          </p:cNvGraphicFramePr>
          <p:nvPr>
            <p:extLst>
              <p:ext uri="{D42A27DB-BD31-4B8C-83A1-F6EECF244321}">
                <p14:modId xmlns:p14="http://schemas.microsoft.com/office/powerpoint/2010/main" val="1618121909"/>
              </p:ext>
            </p:extLst>
          </p:nvPr>
        </p:nvGraphicFramePr>
        <p:xfrm>
          <a:off x="4101877" y="4435055"/>
          <a:ext cx="15460136" cy="7681163"/>
        </p:xfrm>
        <a:graphic>
          <a:graphicData uri="http://schemas.openxmlformats.org/drawingml/2006/table">
            <a:tbl>
              <a:tblPr firstRow="1" bandRow="1">
                <a:tableStyleId>{5A111915-BE36-4E01-A7E5-04B1672EAD32}</a:tableStyleId>
              </a:tblPr>
              <a:tblGrid>
                <a:gridCol w="8449733"/>
                <a:gridCol w="7010403"/>
              </a:tblGrid>
              <a:tr h="762204">
                <a:tc gridSpan="2">
                  <a:txBody>
                    <a:bodyPr/>
                    <a:lstStyle/>
                    <a:p>
                      <a:pPr algn="ctr"/>
                      <a:r>
                        <a:rPr lang="en-US" sz="3600" dirty="0" smtClean="0"/>
                        <a:t>COURSES</a:t>
                      </a:r>
                      <a:endParaRPr lang="en-US" sz="3600" dirty="0"/>
                    </a:p>
                  </a:txBody>
                  <a:tcPr marL="243840" marR="243840" marT="91440" marB="91440">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solidFill>
                      <a:srgbClr val="1B4080"/>
                    </a:solidFill>
                  </a:tcPr>
                </a:tc>
                <a:tc hMerge="1">
                  <a:txBody>
                    <a:bodyPr/>
                    <a:lstStyle/>
                    <a:p>
                      <a:endParaRPr lang="en-US" sz="1600" dirty="0"/>
                    </a:p>
                  </a:txBody>
                  <a:tcPr/>
                </a:tc>
              </a:tr>
              <a:tr h="5512930">
                <a:tc>
                  <a:txBody>
                    <a:bodyPr/>
                    <a:lstStyle/>
                    <a:p>
                      <a:endParaRPr lang="en-US" sz="3400" dirty="0" smtClean="0"/>
                    </a:p>
                    <a:p>
                      <a:pPr lvl="2" algn="ctr"/>
                      <a:r>
                        <a:rPr lang="en-US" sz="3400" dirty="0" smtClean="0"/>
                        <a:t>Introduction to Business</a:t>
                      </a:r>
                    </a:p>
                    <a:p>
                      <a:pPr lvl="2" algn="ctr"/>
                      <a:r>
                        <a:rPr lang="en-US" sz="3400" dirty="0" smtClean="0"/>
                        <a:t>Principles</a:t>
                      </a:r>
                      <a:r>
                        <a:rPr lang="en-US" sz="3400" baseline="0" dirty="0" smtClean="0"/>
                        <a:t> of Marketing</a:t>
                      </a:r>
                    </a:p>
                    <a:p>
                      <a:pPr lvl="2" algn="ctr"/>
                      <a:r>
                        <a:rPr lang="en-US" sz="3400" dirty="0" smtClean="0"/>
                        <a:t>Basic Reading &amp; Writing</a:t>
                      </a:r>
                    </a:p>
                    <a:p>
                      <a:pPr lvl="2" algn="ctr"/>
                      <a:r>
                        <a:rPr lang="en-US" sz="3400" dirty="0" smtClean="0"/>
                        <a:t>Introduction to College Composition</a:t>
                      </a:r>
                    </a:p>
                    <a:p>
                      <a:pPr lvl="2" algn="ctr"/>
                      <a:r>
                        <a:rPr lang="en-US" sz="3400" dirty="0" smtClean="0"/>
                        <a:t>English Composition I</a:t>
                      </a:r>
                    </a:p>
                    <a:p>
                      <a:pPr lvl="2" algn="ctr"/>
                      <a:r>
                        <a:rPr lang="en-US" sz="3400" dirty="0" smtClean="0"/>
                        <a:t>Biology I (for Majors)</a:t>
                      </a:r>
                    </a:p>
                    <a:p>
                      <a:pPr lvl="2" algn="ctr"/>
                      <a:r>
                        <a:rPr lang="en-US" sz="3400" dirty="0" smtClean="0"/>
                        <a:t>Biology II (for Majors)</a:t>
                      </a:r>
                    </a:p>
                    <a:p>
                      <a:pPr lvl="2" algn="ctr"/>
                      <a:r>
                        <a:rPr lang="en-US" sz="3400" dirty="0" smtClean="0"/>
                        <a:t>Biology I (for Non-Majors)</a:t>
                      </a:r>
                    </a:p>
                    <a:p>
                      <a:pPr lvl="2" algn="ctr"/>
                      <a:r>
                        <a:rPr lang="en-US" sz="3400" dirty="0" smtClean="0"/>
                        <a:t>Psychology</a:t>
                      </a:r>
                    </a:p>
                    <a:p>
                      <a:pPr lvl="2" algn="ctr"/>
                      <a:r>
                        <a:rPr lang="en-US" sz="3400" dirty="0" smtClean="0"/>
                        <a:t>Business</a:t>
                      </a:r>
                      <a:r>
                        <a:rPr lang="en-US" sz="3400" baseline="0" dirty="0" smtClean="0"/>
                        <a:t> Management</a:t>
                      </a:r>
                    </a:p>
                    <a:p>
                      <a:pPr lvl="2" algn="ctr"/>
                      <a:r>
                        <a:rPr lang="en-US" sz="3400" baseline="0" dirty="0" smtClean="0"/>
                        <a:t>Arithmetic</a:t>
                      </a:r>
                      <a:endParaRPr lang="en-US" sz="3400" dirty="0" smtClean="0"/>
                    </a:p>
                  </a:txBody>
                  <a:tcPr marL="243840" marR="243840" marT="91440" marB="91440">
                    <a:lnR w="12700" cap="flat" cmpd="sng" algn="ctr">
                      <a:solidFill>
                        <a:srgbClr val="FFFFFF"/>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c>
                  <a:txBody>
                    <a:bodyPr/>
                    <a:lstStyle/>
                    <a:p>
                      <a:endParaRPr lang="en-US" sz="3400" dirty="0" smtClean="0"/>
                    </a:p>
                    <a:p>
                      <a:r>
                        <a:rPr lang="en-US" sz="3400" dirty="0" smtClean="0"/>
                        <a:t>Microeconomics</a:t>
                      </a:r>
                    </a:p>
                    <a:p>
                      <a:r>
                        <a:rPr lang="en-US" sz="3400" dirty="0" smtClean="0"/>
                        <a:t>Macroeconomics</a:t>
                      </a:r>
                    </a:p>
                    <a:p>
                      <a:r>
                        <a:rPr lang="en-US" sz="3400" dirty="0" smtClean="0"/>
                        <a:t>Elementary Algebra</a:t>
                      </a:r>
                    </a:p>
                    <a:p>
                      <a:r>
                        <a:rPr lang="en-US" sz="3400" dirty="0" smtClean="0"/>
                        <a:t>Intermediate Algebra</a:t>
                      </a:r>
                    </a:p>
                    <a:p>
                      <a:r>
                        <a:rPr lang="en-US" sz="3400" dirty="0" smtClean="0"/>
                        <a:t>Sociology</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College Success</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College Algebra</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Math for Liberal Arts</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Statistics</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dirty="0" smtClean="0"/>
                        <a:t>Computer Applications for Managers</a:t>
                      </a:r>
                      <a:endParaRPr lang="en-US" sz="3400"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endParaRPr lang="en-US" sz="3400" dirty="0" smtClean="0"/>
                    </a:p>
                  </a:txBody>
                  <a:tcPr marL="243840" marR="243840" marT="91440" marB="91440">
                    <a:lnL w="12700" cap="flat" cmpd="sng" algn="ctr">
                      <a:solidFill>
                        <a:srgbClr val="FFFFFF"/>
                      </a:solidFill>
                      <a:prstDash val="solid"/>
                      <a:round/>
                      <a:headEnd type="none" w="med" len="med"/>
                      <a:tailEnd type="none" w="med" len="med"/>
                    </a:lnL>
                    <a:lnR w="12700" cap="flat" cmpd="sng" algn="ctr">
                      <a:solidFill>
                        <a:srgbClr val="1F497D"/>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30955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14514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11" name="Rectangle 10"/>
          <p:cNvSpPr/>
          <p:nvPr/>
        </p:nvSpPr>
        <p:spPr>
          <a:xfrm>
            <a:off x="463445" y="1270078"/>
            <a:ext cx="17493163"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2"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OHM </a:t>
            </a:r>
            <a:r>
              <a:rPr lang="en-US" sz="8100" dirty="0" smtClean="0">
                <a:solidFill>
                  <a:schemeClr val="bg1"/>
                </a:solidFill>
                <a:latin typeface="Calibri Light"/>
                <a:cs typeface="Calibri Light"/>
              </a:rPr>
              <a:t>Catalog (12 subjects)</a:t>
            </a:r>
            <a:endParaRPr lang="en-US" sz="8100" dirty="0">
              <a:solidFill>
                <a:schemeClr val="bg1"/>
              </a:solidFill>
              <a:latin typeface="Calibri Light"/>
              <a:cs typeface="Calibri Light"/>
            </a:endParaRPr>
          </a:p>
        </p:txBody>
      </p:sp>
      <p:graphicFrame>
        <p:nvGraphicFramePr>
          <p:cNvPr id="14" name="Table 13"/>
          <p:cNvGraphicFramePr>
            <a:graphicFrameLocks noGrp="1"/>
          </p:cNvGraphicFramePr>
          <p:nvPr>
            <p:extLst>
              <p:ext uri="{D42A27DB-BD31-4B8C-83A1-F6EECF244321}">
                <p14:modId xmlns:p14="http://schemas.microsoft.com/office/powerpoint/2010/main" val="507459832"/>
              </p:ext>
            </p:extLst>
          </p:nvPr>
        </p:nvGraphicFramePr>
        <p:xfrm>
          <a:off x="1388535" y="4104922"/>
          <a:ext cx="21606936" cy="7345884"/>
        </p:xfrm>
        <a:graphic>
          <a:graphicData uri="http://schemas.openxmlformats.org/drawingml/2006/table">
            <a:tbl>
              <a:tblPr firstRow="1" bandRow="1">
                <a:tableStyleId>{5A111915-BE36-4E01-A7E5-04B1672EAD32}</a:tableStyleId>
              </a:tblPr>
              <a:tblGrid>
                <a:gridCol w="6146800"/>
                <a:gridCol w="8449733"/>
                <a:gridCol w="7010403"/>
              </a:tblGrid>
              <a:tr h="762204">
                <a:tc>
                  <a:txBody>
                    <a:bodyPr/>
                    <a:lstStyle/>
                    <a:p>
                      <a:endParaRPr lang="en-US" sz="3600" dirty="0"/>
                    </a:p>
                  </a:txBody>
                  <a:tcPr marL="243840" marR="243840" marT="91440" marB="91440">
                    <a:lnL w="12700" cap="flat" cmpd="sng" algn="ctr">
                      <a:solidFill>
                        <a:srgbClr val="1F497D"/>
                      </a:solidFill>
                      <a:prstDash val="solid"/>
                      <a:round/>
                      <a:headEnd type="none" w="med" len="med"/>
                      <a:tailEnd type="none" w="med" len="med"/>
                    </a:lnL>
                    <a:lnT w="12700" cap="flat" cmpd="sng" algn="ctr">
                      <a:solidFill>
                        <a:srgbClr val="1F497D"/>
                      </a:solidFill>
                      <a:prstDash val="solid"/>
                      <a:round/>
                      <a:headEnd type="none" w="med" len="med"/>
                      <a:tailEnd type="none" w="med" len="med"/>
                    </a:lnT>
                    <a:solidFill>
                      <a:srgbClr val="1B4080"/>
                    </a:solidFill>
                  </a:tcPr>
                </a:tc>
                <a:tc gridSpan="2">
                  <a:txBody>
                    <a:bodyPr/>
                    <a:lstStyle/>
                    <a:p>
                      <a:pPr algn="ctr"/>
                      <a:r>
                        <a:rPr lang="en-US" sz="3600" dirty="0" smtClean="0"/>
                        <a:t>COURSES</a:t>
                      </a:r>
                      <a:endParaRPr lang="en-US" sz="3600" dirty="0"/>
                    </a:p>
                  </a:txBody>
                  <a:tcPr marL="243840" marR="243840" marT="91440" marB="91440">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solidFill>
                      <a:srgbClr val="1B4080"/>
                    </a:solidFill>
                  </a:tcPr>
                </a:tc>
                <a:tc hMerge="1">
                  <a:txBody>
                    <a:bodyPr/>
                    <a:lstStyle/>
                    <a:p>
                      <a:endParaRPr lang="en-US" sz="1600" dirty="0"/>
                    </a:p>
                  </a:txBody>
                  <a:tcPr/>
                </a:tc>
              </a:tr>
              <a:tr h="3810000">
                <a:tc>
                  <a:txBody>
                    <a:bodyPr/>
                    <a:lstStyle/>
                    <a:p>
                      <a:endParaRPr lang="en-US" sz="3400" dirty="0" smtClean="0"/>
                    </a:p>
                    <a:p>
                      <a:r>
                        <a:rPr lang="en-US" sz="3400" dirty="0" smtClean="0"/>
                        <a:t>OHM</a:t>
                      </a:r>
                      <a:endParaRPr lang="en-US" sz="3400" dirty="0"/>
                    </a:p>
                  </a:txBody>
                  <a:tcPr marL="243840" marR="243840" marT="91440" marB="91440">
                    <a:lnL w="12700" cap="flat" cmpd="sng" algn="ctr">
                      <a:solidFill>
                        <a:srgbClr val="1F497D"/>
                      </a:solidFill>
                      <a:prstDash val="solid"/>
                      <a:round/>
                      <a:headEnd type="none" w="med" len="med"/>
                      <a:tailEnd type="none" w="med" len="med"/>
                    </a:lnL>
                    <a:lnB w="12700" cap="flat" cmpd="sng" algn="ctr">
                      <a:solidFill>
                        <a:srgbClr val="1F497D"/>
                      </a:solidFill>
                      <a:prstDash val="solid"/>
                      <a:round/>
                      <a:headEnd type="none" w="med" len="med"/>
                      <a:tailEnd type="none" w="med" len="med"/>
                    </a:lnB>
                  </a:tcPr>
                </a:tc>
                <a:tc>
                  <a:txBody>
                    <a:bodyPr/>
                    <a:lstStyle/>
                    <a:p>
                      <a:endParaRPr lang="en-US" sz="3400" dirty="0" smtClean="0"/>
                    </a:p>
                    <a:p>
                      <a:r>
                        <a:rPr lang="en-US" sz="3400" dirty="0" smtClean="0"/>
                        <a:t>Arithmetic</a:t>
                      </a:r>
                    </a:p>
                    <a:p>
                      <a:r>
                        <a:rPr lang="en-US" sz="3400" dirty="0" smtClean="0"/>
                        <a:t>Beginning/Elementary</a:t>
                      </a:r>
                      <a:r>
                        <a:rPr lang="en-US" sz="3400" baseline="0" dirty="0" smtClean="0"/>
                        <a:t> Algebra</a:t>
                      </a:r>
                    </a:p>
                    <a:p>
                      <a:r>
                        <a:rPr lang="en-US" sz="3400" baseline="0" dirty="0" smtClean="0"/>
                        <a:t>Intermediate Algebra</a:t>
                      </a:r>
                    </a:p>
                    <a:p>
                      <a:r>
                        <a:rPr lang="en-US" sz="3400" baseline="0" dirty="0" smtClean="0"/>
                        <a:t>Math for Liberal Arts </a:t>
                      </a:r>
                    </a:p>
                    <a:p>
                      <a:r>
                        <a:rPr lang="en-US" sz="3400" baseline="0" dirty="0" smtClean="0"/>
                        <a:t>Introductory Statistics</a:t>
                      </a:r>
                    </a:p>
                    <a:p>
                      <a:endParaRPr lang="en-US" sz="3400" dirty="0" smtClean="0"/>
                    </a:p>
                  </a:txBody>
                  <a:tcPr marL="243840" marR="243840" marT="91440" marB="91440">
                    <a:lnR w="12700" cap="flat" cmpd="sng" algn="ctr">
                      <a:solidFill>
                        <a:srgbClr val="FFFFFF"/>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3400"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College Algebra</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Pre-calculus</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Calculus I &amp; II</a:t>
                      </a:r>
                    </a:p>
                    <a:p>
                      <a:pPr marL="0" marR="0" indent="0" algn="ctr" defTabSz="457200" rtl="0" eaLnBrk="1" fontAlgn="auto" latinLnBrk="0" hangingPunct="1">
                        <a:lnSpc>
                          <a:spcPct val="100000"/>
                        </a:lnSpc>
                        <a:spcBef>
                          <a:spcPts val="0"/>
                        </a:spcBef>
                        <a:spcAft>
                          <a:spcPts val="0"/>
                        </a:spcAft>
                        <a:buClrTx/>
                        <a:buSzTx/>
                        <a:buFontTx/>
                        <a:buNone/>
                        <a:tabLst/>
                        <a:defRPr/>
                      </a:pPr>
                      <a:r>
                        <a:rPr lang="en-US" sz="3400" baseline="0" dirty="0" smtClean="0"/>
                        <a:t>Pre-Algebra</a:t>
                      </a:r>
                    </a:p>
                  </a:txBody>
                  <a:tcPr marL="243840" marR="243840" marT="91440" marB="91440">
                    <a:lnL w="12700" cap="flat" cmpd="sng" algn="ctr">
                      <a:solidFill>
                        <a:srgbClr val="FFFFFF"/>
                      </a:solidFill>
                      <a:prstDash val="solid"/>
                      <a:round/>
                      <a:headEnd type="none" w="med" len="med"/>
                      <a:tailEnd type="none" w="med" len="med"/>
                    </a:lnL>
                    <a:lnR w="12700" cap="flat" cmpd="sng" algn="ctr">
                      <a:solidFill>
                        <a:srgbClr val="1F497D"/>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r>
              <a:tr h="2773680">
                <a:tc>
                  <a:txBody>
                    <a:bodyPr/>
                    <a:lstStyle/>
                    <a:p>
                      <a:endParaRPr lang="en-US" sz="3400" dirty="0" smtClean="0"/>
                    </a:p>
                    <a:p>
                      <a:r>
                        <a:rPr lang="en-US" sz="3400" dirty="0" err="1" smtClean="0"/>
                        <a:t>Waymaker</a:t>
                      </a:r>
                      <a:r>
                        <a:rPr lang="en-US" sz="3400" baseline="0" dirty="0" smtClean="0"/>
                        <a:t> &amp; OHM</a:t>
                      </a:r>
                      <a:endParaRPr lang="en-US" sz="3400" dirty="0"/>
                    </a:p>
                  </a:txBody>
                  <a:tcPr marL="243840" marR="243840" marT="91440" marB="91440">
                    <a:lnL w="12700" cap="flat" cmpd="sng" algn="ctr">
                      <a:solidFill>
                        <a:srgbClr val="1F497D"/>
                      </a:solidFill>
                      <a:prstDash val="solid"/>
                      <a:round/>
                      <a:headEnd type="none" w="med" len="med"/>
                      <a:tailEnd type="none" w="med" len="med"/>
                    </a:lnL>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US" sz="3400" dirty="0" smtClean="0"/>
                    </a:p>
                    <a:p>
                      <a:r>
                        <a:rPr lang="en-US" sz="3400" dirty="0" smtClean="0"/>
                        <a:t>Arithmetic</a:t>
                      </a:r>
                    </a:p>
                    <a:p>
                      <a:r>
                        <a:rPr lang="en-US" sz="3400" dirty="0" smtClean="0"/>
                        <a:t>Elementary Algebra</a:t>
                      </a:r>
                    </a:p>
                    <a:p>
                      <a:r>
                        <a:rPr lang="en-US" sz="3400" dirty="0" smtClean="0"/>
                        <a:t>Intermediate</a:t>
                      </a:r>
                      <a:r>
                        <a:rPr lang="en-US" sz="3400" baseline="0" dirty="0" smtClean="0"/>
                        <a:t> Algebra</a:t>
                      </a:r>
                    </a:p>
                    <a:p>
                      <a:endParaRPr lang="en-US" sz="3400" dirty="0"/>
                    </a:p>
                  </a:txBody>
                  <a:tcPr marL="243840" marR="243840" marT="91440" marB="91440">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endParaRPr lang="en-US" sz="3400" dirty="0" smtClean="0"/>
                    </a:p>
                    <a:p>
                      <a:r>
                        <a:rPr lang="en-US" sz="3400" dirty="0" smtClean="0"/>
                        <a:t>College Algebra</a:t>
                      </a:r>
                    </a:p>
                    <a:p>
                      <a:r>
                        <a:rPr lang="en-US" sz="3400" dirty="0" smtClean="0"/>
                        <a:t>Math for Liberal Arts</a:t>
                      </a:r>
                    </a:p>
                    <a:p>
                      <a:r>
                        <a:rPr lang="en-US" sz="3400" dirty="0" smtClean="0"/>
                        <a:t>Statistics</a:t>
                      </a:r>
                    </a:p>
                  </a:txBody>
                  <a:tcPr marL="243840" marR="243840" marT="91440" marB="91440">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53459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6" name="Rectangle"/>
          <p:cNvSpPr/>
          <p:nvPr/>
        </p:nvSpPr>
        <p:spPr>
          <a:xfrm>
            <a:off x="-33869" y="-8468"/>
            <a:ext cx="24451738" cy="13732937"/>
          </a:xfrm>
          <a:prstGeom prst="rect">
            <a:avLst/>
          </a:prstGeom>
          <a:solidFill>
            <a:srgbClr val="1B4080"/>
          </a:solidFill>
          <a:ln w="12700">
            <a:miter lim="400000"/>
          </a:ln>
        </p:spPr>
        <p:txBody>
          <a:bodyPr lIns="50800" tIns="50800" rIns="50800" bIns="50800"/>
          <a:lstStyle/>
          <a:p>
            <a:pPr algn="l" defTabSz="914400">
              <a:defRPr sz="2000">
                <a:latin typeface="Calibri"/>
                <a:ea typeface="Calibri"/>
                <a:cs typeface="Calibri"/>
                <a:sym typeface="Calibri"/>
              </a:defRPr>
            </a:pPr>
            <a:endParaRPr/>
          </a:p>
        </p:txBody>
      </p:sp>
      <p:sp>
        <p:nvSpPr>
          <p:cNvPr id="417" name="Rectangle"/>
          <p:cNvSpPr/>
          <p:nvPr/>
        </p:nvSpPr>
        <p:spPr>
          <a:xfrm>
            <a:off x="857250" y="577332"/>
            <a:ext cx="23015491" cy="12332267"/>
          </a:xfrm>
          <a:prstGeom prst="rect">
            <a:avLst/>
          </a:prstGeom>
          <a:solidFill>
            <a:srgbClr val="FFFFFF"/>
          </a:solidFill>
          <a:ln w="12700">
            <a:miter lim="400000"/>
          </a:ln>
        </p:spPr>
        <p:txBody>
          <a:bodyPr lIns="50800" tIns="50800" rIns="50800" bIns="50800"/>
          <a:lstStyle/>
          <a:p>
            <a:pPr algn="l" defTabSz="914400">
              <a:defRPr sz="2000">
                <a:latin typeface="Calibri"/>
                <a:ea typeface="Calibri"/>
                <a:cs typeface="Calibri"/>
                <a:sym typeface="Calibri"/>
              </a:defRPr>
            </a:pPr>
            <a:endParaRPr lang="en-US" sz="6000" dirty="0" smtClean="0">
              <a:latin typeface="Helvetica"/>
              <a:cs typeface="Helvetica"/>
            </a:endParaRPr>
          </a:p>
          <a:p>
            <a:pPr algn="l" defTabSz="914400">
              <a:defRPr sz="2000">
                <a:latin typeface="Calibri"/>
                <a:ea typeface="Calibri"/>
                <a:cs typeface="Calibri"/>
                <a:sym typeface="Calibri"/>
              </a:defRPr>
            </a:pPr>
            <a:r>
              <a:rPr lang="en-US" sz="6000" dirty="0">
                <a:latin typeface="Helvetica"/>
                <a:cs typeface="Helvetica"/>
              </a:rPr>
              <a:t>	</a:t>
            </a:r>
            <a:r>
              <a:rPr lang="en-US" sz="6000" dirty="0" smtClean="0">
                <a:latin typeface="Helvetica"/>
                <a:cs typeface="Helvetica"/>
              </a:rPr>
              <a:t>Candela Courses</a:t>
            </a:r>
            <a:endParaRPr sz="6000" dirty="0">
              <a:latin typeface="Helvetica"/>
              <a:cs typeface="Helvetica"/>
            </a:endParaRPr>
          </a:p>
        </p:txBody>
      </p:sp>
      <p:sp>
        <p:nvSpPr>
          <p:cNvPr id="418" name="Rectangle"/>
          <p:cNvSpPr/>
          <p:nvPr/>
        </p:nvSpPr>
        <p:spPr>
          <a:xfrm>
            <a:off x="20195545" y="831332"/>
            <a:ext cx="3183151" cy="1465925"/>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419" name="Candela"/>
          <p:cNvSpPr txBox="1"/>
          <p:nvPr/>
        </p:nvSpPr>
        <p:spPr>
          <a:xfrm>
            <a:off x="20832534" y="9656829"/>
            <a:ext cx="1391891"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rgbClr val="FFFFFF"/>
                </a:solidFill>
                <a:latin typeface="Calibri"/>
                <a:ea typeface="Calibri"/>
                <a:cs typeface="Calibri"/>
                <a:sym typeface="Calibri"/>
              </a:defRPr>
            </a:lvl1pPr>
          </a:lstStyle>
          <a:p>
            <a:r>
              <a:t>Candela</a:t>
            </a:r>
          </a:p>
        </p:txBody>
      </p:sp>
      <p:sp>
        <p:nvSpPr>
          <p:cNvPr id="420" name="Ivy Tech Impact:…"/>
          <p:cNvSpPr txBox="1"/>
          <p:nvPr/>
        </p:nvSpPr>
        <p:spPr>
          <a:xfrm>
            <a:off x="11977276" y="6116015"/>
            <a:ext cx="102592" cy="13336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000">
                <a:solidFill>
                  <a:schemeClr val="accent1">
                    <a:lumOff val="-7647"/>
                  </a:schemeClr>
                </a:solidFill>
                <a:latin typeface="+mj-lt"/>
                <a:ea typeface="+mj-ea"/>
                <a:cs typeface="+mj-cs"/>
                <a:sym typeface="Helvetica"/>
              </a:defRPr>
            </a:pPr>
            <a:r>
              <a:rPr sz="8000" dirty="0" smtClean="0"/>
              <a:t> </a:t>
            </a:r>
            <a:endParaRPr sz="8000" dirty="0"/>
          </a:p>
        </p:txBody>
      </p:sp>
      <p:sp>
        <p:nvSpPr>
          <p:cNvPr id="422" name="May achieve $1M in savings in Fall 2017 alone"/>
          <p:cNvSpPr txBox="1"/>
          <p:nvPr/>
        </p:nvSpPr>
        <p:spPr>
          <a:xfrm>
            <a:off x="6605122" y="11197434"/>
            <a:ext cx="102592"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200">
                <a:solidFill>
                  <a:schemeClr val="accent1">
                    <a:lumOff val="-7647"/>
                  </a:schemeClr>
                </a:solidFill>
                <a:latin typeface="+mj-lt"/>
                <a:ea typeface="+mj-ea"/>
                <a:cs typeface="+mj-cs"/>
                <a:sym typeface="Helvetica"/>
              </a:defRPr>
            </a:lvl1pPr>
          </a:lstStyle>
          <a:p>
            <a:endParaRPr dirty="0"/>
          </a:p>
        </p:txBody>
      </p:sp>
      <p:pic>
        <p:nvPicPr>
          <p:cNvPr id="2" name="Picture 1" descr="Screen Shot 2017-08-15 at 5.05.5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103596"/>
            <a:ext cx="11582400" cy="9575800"/>
          </a:xfrm>
          <a:prstGeom prst="rect">
            <a:avLst/>
          </a:prstGeom>
        </p:spPr>
      </p:pic>
      <p:sp>
        <p:nvSpPr>
          <p:cNvPr id="9" name="Rectangle 8"/>
          <p:cNvSpPr/>
          <p:nvPr/>
        </p:nvSpPr>
        <p:spPr>
          <a:xfrm>
            <a:off x="463445" y="926660"/>
            <a:ext cx="17493163"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3" name="TextBox 2"/>
          <p:cNvSpPr txBox="1"/>
          <p:nvPr/>
        </p:nvSpPr>
        <p:spPr>
          <a:xfrm>
            <a:off x="857250" y="995211"/>
            <a:ext cx="158115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8000" dirty="0" smtClean="0">
                <a:solidFill>
                  <a:schemeClr val="bg1"/>
                </a:solidFill>
                <a:latin typeface="Calibri Light"/>
                <a:cs typeface="Calibri Light"/>
              </a:rPr>
              <a:t>Candela Course Catalog (78 subjects)</a:t>
            </a:r>
            <a:endParaRPr kumimoji="0" lang="en-US" sz="80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05815087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770321" y="106584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14514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463444" y="1270078"/>
            <a:ext cx="13218691"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Find Your OER Course(s)</a:t>
            </a:r>
          </a:p>
        </p:txBody>
      </p:sp>
      <p:sp>
        <p:nvSpPr>
          <p:cNvPr id="14" name="TextBox 13"/>
          <p:cNvSpPr txBox="1"/>
          <p:nvPr/>
        </p:nvSpPr>
        <p:spPr>
          <a:xfrm>
            <a:off x="1286935" y="4160527"/>
            <a:ext cx="7586131" cy="6776119"/>
          </a:xfrm>
          <a:prstGeom prst="rect">
            <a:avLst/>
          </a:prstGeom>
          <a:noFill/>
        </p:spPr>
        <p:txBody>
          <a:bodyPr wrap="square" lIns="217709" tIns="108855" rIns="217709" bIns="108855" rtlCol="0">
            <a:spAutoFit/>
          </a:bodyPr>
          <a:lstStyle/>
          <a:p>
            <a:pPr>
              <a:spcAft>
                <a:spcPts val="2857"/>
              </a:spcAft>
            </a:pPr>
            <a:r>
              <a:rPr lang="en-US" sz="6700" dirty="0">
                <a:latin typeface="Calibri Light"/>
                <a:cs typeface="Calibri Light"/>
              </a:rPr>
              <a:t>Learn More: </a:t>
            </a:r>
          </a:p>
          <a:p>
            <a:pPr>
              <a:spcAft>
                <a:spcPts val="2857"/>
              </a:spcAft>
            </a:pPr>
            <a:r>
              <a:rPr lang="en-US" sz="4800" dirty="0">
                <a:latin typeface="Calibri Light"/>
                <a:cs typeface="Calibri Light"/>
                <a:hlinkClick r:id="rId3"/>
              </a:rPr>
              <a:t>Request a Demo</a:t>
            </a:r>
            <a:endParaRPr lang="en-US" sz="4800" dirty="0">
              <a:latin typeface="Calibri Light"/>
              <a:cs typeface="Calibri Light"/>
            </a:endParaRPr>
          </a:p>
          <a:p>
            <a:pPr>
              <a:spcAft>
                <a:spcPts val="2857"/>
              </a:spcAft>
            </a:pPr>
            <a:r>
              <a:rPr lang="en-US" sz="4800" dirty="0">
                <a:solidFill>
                  <a:schemeClr val="accent5"/>
                </a:solidFill>
                <a:latin typeface="Calibri Light"/>
                <a:ea typeface="Open Sans" panose="020B0606030504020204" pitchFamily="34" charset="0"/>
                <a:cs typeface="Calibri Light"/>
                <a:hlinkClick r:id="rId4"/>
              </a:rPr>
              <a:t>Lumen Course List</a:t>
            </a:r>
            <a:r>
              <a:rPr lang="en-US" sz="4800" dirty="0">
                <a:latin typeface="Calibri Light"/>
                <a:cs typeface="Calibri Light"/>
              </a:rPr>
              <a:t> (PDF)</a:t>
            </a:r>
          </a:p>
          <a:p>
            <a:pPr>
              <a:spcAft>
                <a:spcPts val="2857"/>
              </a:spcAft>
            </a:pPr>
            <a:r>
              <a:rPr lang="en-US" sz="4800" dirty="0">
                <a:latin typeface="Calibri Light"/>
                <a:cs typeface="Calibri Light"/>
                <a:hlinkClick r:id="rId5"/>
              </a:rPr>
              <a:t>Public Course Catalog</a:t>
            </a:r>
            <a:endParaRPr lang="en-US" sz="4800" dirty="0">
              <a:latin typeface="Calibri Light"/>
              <a:cs typeface="Calibri Light"/>
            </a:endParaRPr>
          </a:p>
          <a:p>
            <a:pPr>
              <a:spcAft>
                <a:spcPts val="2857"/>
              </a:spcAft>
            </a:pPr>
            <a:r>
              <a:rPr lang="en-US" sz="4800" dirty="0">
                <a:latin typeface="Calibri Light"/>
                <a:cs typeface="Calibri Light"/>
              </a:rPr>
              <a:t>Website: </a:t>
            </a:r>
            <a:r>
              <a:rPr lang="en-US" sz="4800" dirty="0">
                <a:latin typeface="Calibri Light"/>
                <a:cs typeface="Calibri Light"/>
                <a:hlinkClick r:id="rId6"/>
              </a:rPr>
              <a:t>lumenlearning.com</a:t>
            </a:r>
            <a:r>
              <a:rPr lang="en-US" sz="4800" dirty="0">
                <a:latin typeface="Calibri Light"/>
                <a:cs typeface="Calibri Light"/>
              </a:rPr>
              <a:t> </a:t>
            </a:r>
          </a:p>
          <a:p>
            <a:pPr>
              <a:spcAft>
                <a:spcPts val="2857"/>
              </a:spcAft>
            </a:pPr>
            <a:r>
              <a:rPr lang="en-US" sz="4800" dirty="0">
                <a:latin typeface="Calibri Light"/>
                <a:cs typeface="Calibri Light"/>
              </a:rPr>
              <a:t>Questions? </a:t>
            </a:r>
            <a:r>
              <a:rPr lang="en-US" sz="4800" dirty="0">
                <a:latin typeface="Calibri Light"/>
                <a:cs typeface="Calibri Light"/>
                <a:hlinkClick r:id="rId7"/>
              </a:rPr>
              <a:t>Contact Us</a:t>
            </a:r>
            <a:endParaRPr lang="en-US" sz="4800" dirty="0">
              <a:latin typeface="Calibri Light"/>
              <a:cs typeface="Calibri Light"/>
            </a:endParaRPr>
          </a:p>
        </p:txBody>
      </p:sp>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990668" y="4507909"/>
            <a:ext cx="13519448" cy="7252290"/>
          </a:xfrm>
          <a:prstGeom prst="rect">
            <a:avLst/>
          </a:prstGeom>
        </p:spPr>
      </p:pic>
      <p:pic>
        <p:nvPicPr>
          <p:cNvPr id="2" name="Picture 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726177" y="3911601"/>
            <a:ext cx="17147811" cy="8966202"/>
          </a:xfrm>
          <a:prstGeom prst="rect">
            <a:avLst/>
          </a:prstGeom>
        </p:spPr>
      </p:pic>
    </p:spTree>
    <p:extLst>
      <p:ext uri="{BB962C8B-B14F-4D97-AF65-F5344CB8AC3E}">
        <p14:creationId xmlns:p14="http://schemas.microsoft.com/office/powerpoint/2010/main" val="42704483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45140" y="-290285"/>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463444" y="1270078"/>
            <a:ext cx="14622024"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Lumen Benefits for Students</a:t>
            </a:r>
          </a:p>
        </p:txBody>
      </p:sp>
      <p:sp>
        <p:nvSpPr>
          <p:cNvPr id="13" name="TextBox 12"/>
          <p:cNvSpPr txBox="1"/>
          <p:nvPr/>
        </p:nvSpPr>
        <p:spPr>
          <a:xfrm>
            <a:off x="1698564" y="4467607"/>
            <a:ext cx="14963837" cy="7537866"/>
          </a:xfrm>
          <a:prstGeom prst="rect">
            <a:avLst/>
          </a:prstGeom>
          <a:noFill/>
        </p:spPr>
        <p:txBody>
          <a:bodyPr wrap="square" lIns="217709" tIns="108855" rIns="217709" bIns="108855" rtlCol="0">
            <a:spAutoFit/>
          </a:bodyPr>
          <a:lstStyle/>
          <a:p>
            <a:pPr marL="816411" indent="-816411">
              <a:spcAft>
                <a:spcPts val="1429"/>
              </a:spcAft>
              <a:buFont typeface="Arial"/>
              <a:buChar char="•"/>
            </a:pPr>
            <a:r>
              <a:rPr lang="en-US" sz="5200" dirty="0">
                <a:latin typeface="Calibri Light"/>
                <a:cs typeface="Calibri Light"/>
              </a:rPr>
              <a:t>Affordable, low cost </a:t>
            </a:r>
          </a:p>
          <a:p>
            <a:pPr marL="816411" indent="-816411">
              <a:spcAft>
                <a:spcPts val="1429"/>
              </a:spcAft>
              <a:buFont typeface="Arial"/>
              <a:buChar char="•"/>
            </a:pPr>
            <a:r>
              <a:rPr lang="en-US" sz="5200" dirty="0">
                <a:latin typeface="Calibri Light"/>
                <a:cs typeface="Calibri Light"/>
              </a:rPr>
              <a:t>Enriched content: text, video, online practice problems, simulations, etc. </a:t>
            </a:r>
          </a:p>
          <a:p>
            <a:pPr marL="816411" indent="-816411">
              <a:spcAft>
                <a:spcPts val="1429"/>
              </a:spcAft>
              <a:buFont typeface="Arial"/>
              <a:buChar char="•"/>
            </a:pPr>
            <a:r>
              <a:rPr lang="en-US" sz="5200" dirty="0">
                <a:latin typeface="Calibri Light"/>
                <a:cs typeface="Calibri Light"/>
              </a:rPr>
              <a:t>Automatic day one access via your LMS</a:t>
            </a:r>
          </a:p>
          <a:p>
            <a:pPr marL="816411" indent="-816411">
              <a:spcAft>
                <a:spcPts val="1429"/>
              </a:spcAft>
              <a:buFont typeface="Arial"/>
              <a:buChar char="•"/>
            </a:pPr>
            <a:r>
              <a:rPr lang="en-US" sz="5200" dirty="0">
                <a:latin typeface="Calibri Light"/>
                <a:cs typeface="Calibri Light"/>
              </a:rPr>
              <a:t>Learning design to improve student success</a:t>
            </a:r>
          </a:p>
          <a:p>
            <a:pPr marL="816411" indent="-816411">
              <a:spcAft>
                <a:spcPts val="1429"/>
              </a:spcAft>
              <a:buFont typeface="Arial"/>
              <a:buChar char="•"/>
            </a:pPr>
            <a:r>
              <a:rPr lang="en-US" sz="5200" dirty="0">
                <a:latin typeface="Calibri Light"/>
                <a:cs typeface="Calibri Light"/>
              </a:rPr>
              <a:t>Retain electronic copies of course materials forever (</a:t>
            </a:r>
            <a:r>
              <a:rPr lang="en-US" sz="5200" dirty="0" smtClean="0">
                <a:latin typeface="Calibri Light"/>
                <a:cs typeface="Calibri Light"/>
              </a:rPr>
              <a:t>PDF)</a:t>
            </a:r>
            <a:endParaRPr lang="en-US" sz="5200" dirty="0">
              <a:latin typeface="Calibri Light"/>
              <a:cs typeface="Calibri Light"/>
            </a:endParaRPr>
          </a:p>
          <a:p>
            <a:pPr marL="816411" indent="-816411">
              <a:spcAft>
                <a:spcPts val="1429"/>
              </a:spcAft>
              <a:buFont typeface="Arial"/>
              <a:buChar char="•"/>
            </a:pPr>
            <a:r>
              <a:rPr lang="en-US" sz="5200" dirty="0">
                <a:latin typeface="Calibri Light"/>
                <a:cs typeface="Calibri Light"/>
              </a:rPr>
              <a:t>Convenient one-stop payment</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483043" y="4504504"/>
            <a:ext cx="6431440" cy="7357188"/>
          </a:xfrm>
          <a:prstGeom prst="rect">
            <a:avLst/>
          </a:prstGeom>
        </p:spPr>
      </p:pic>
    </p:spTree>
    <p:extLst>
      <p:ext uri="{BB962C8B-B14F-4D97-AF65-F5344CB8AC3E}">
        <p14:creationId xmlns:p14="http://schemas.microsoft.com/office/powerpoint/2010/main" val="6905768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45140" y="-290285"/>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4" name="Rectangle 3"/>
          <p:cNvSpPr/>
          <p:nvPr/>
        </p:nvSpPr>
        <p:spPr>
          <a:xfrm>
            <a:off x="463444" y="1270078"/>
            <a:ext cx="14198707"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Lumen Benefits for Faculty</a:t>
            </a:r>
          </a:p>
        </p:txBody>
      </p:sp>
      <p:sp>
        <p:nvSpPr>
          <p:cNvPr id="13" name="TextBox 12"/>
          <p:cNvSpPr txBox="1"/>
          <p:nvPr/>
        </p:nvSpPr>
        <p:spPr>
          <a:xfrm>
            <a:off x="1698564" y="3653773"/>
            <a:ext cx="14963837" cy="9138303"/>
          </a:xfrm>
          <a:prstGeom prst="rect">
            <a:avLst/>
          </a:prstGeom>
          <a:noFill/>
        </p:spPr>
        <p:txBody>
          <a:bodyPr wrap="square" lIns="217709" tIns="108855" rIns="217709" bIns="108855" rtlCol="0">
            <a:spAutoFit/>
          </a:bodyPr>
          <a:lstStyle/>
          <a:p>
            <a:pPr marL="816411" indent="-816411">
              <a:spcAft>
                <a:spcPts val="1429"/>
              </a:spcAft>
              <a:buFont typeface="Arial"/>
              <a:buChar char="•"/>
            </a:pPr>
            <a:r>
              <a:rPr lang="en-US" sz="5200" dirty="0">
                <a:latin typeface="Calibri Light"/>
                <a:cs typeface="Calibri Light"/>
              </a:rPr>
              <a:t>Select affordable course materials</a:t>
            </a:r>
          </a:p>
          <a:p>
            <a:pPr marL="816411" indent="-816411">
              <a:spcAft>
                <a:spcPts val="1429"/>
              </a:spcAft>
              <a:buFont typeface="Arial"/>
              <a:buChar char="•"/>
            </a:pPr>
            <a:r>
              <a:rPr lang="en-US" sz="5200" dirty="0">
                <a:latin typeface="Calibri Light"/>
                <a:cs typeface="Calibri Light"/>
              </a:rPr>
              <a:t>Improve student success by ensuring day one access</a:t>
            </a:r>
          </a:p>
          <a:p>
            <a:pPr marL="816411" indent="-816411">
              <a:spcAft>
                <a:spcPts val="1429"/>
              </a:spcAft>
              <a:buFont typeface="Arial"/>
              <a:buChar char="•"/>
            </a:pPr>
            <a:r>
              <a:rPr lang="en-US" sz="5200" dirty="0">
                <a:latin typeface="Calibri Light"/>
                <a:cs typeface="Calibri Light"/>
              </a:rPr>
              <a:t>Save time by starting with curated, outcome-aligned OER in your subject area</a:t>
            </a:r>
          </a:p>
          <a:p>
            <a:pPr marL="816411" indent="-816411">
              <a:spcAft>
                <a:spcPts val="1429"/>
              </a:spcAft>
              <a:buFont typeface="Arial"/>
              <a:buChar char="•"/>
            </a:pPr>
            <a:r>
              <a:rPr lang="en-US" sz="5200" dirty="0">
                <a:latin typeface="Calibri Light"/>
                <a:cs typeface="Calibri Light"/>
              </a:rPr>
              <a:t>Customize to fit your students, classes, term length, learning outcomes </a:t>
            </a:r>
          </a:p>
          <a:p>
            <a:pPr marL="816411" indent="-816411">
              <a:spcAft>
                <a:spcPts val="1429"/>
              </a:spcAft>
              <a:buFont typeface="Arial"/>
              <a:buChar char="•"/>
            </a:pPr>
            <a:r>
              <a:rPr lang="en-US" sz="5200" dirty="0">
                <a:latin typeface="Calibri Light"/>
                <a:cs typeface="Calibri Light"/>
              </a:rPr>
              <a:t>Use and adapt faculty-contributed assessments and supplemental resources</a:t>
            </a:r>
          </a:p>
          <a:p>
            <a:pPr marL="816411" indent="-816411">
              <a:spcAft>
                <a:spcPts val="1429"/>
              </a:spcAft>
              <a:buFont typeface="Arial"/>
              <a:buChar char="•"/>
            </a:pPr>
            <a:r>
              <a:rPr lang="en-US" sz="5200" dirty="0">
                <a:latin typeface="Calibri Light"/>
                <a:cs typeface="Calibri Light"/>
              </a:rPr>
              <a:t>Simple, seamless access via your LMS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91279" y="4953003"/>
            <a:ext cx="6484723" cy="7010398"/>
          </a:xfrm>
          <a:prstGeom prst="rect">
            <a:avLst/>
          </a:prstGeom>
        </p:spPr>
      </p:pic>
    </p:spTree>
    <p:extLst>
      <p:ext uri="{BB962C8B-B14F-4D97-AF65-F5344CB8AC3E}">
        <p14:creationId xmlns:p14="http://schemas.microsoft.com/office/powerpoint/2010/main" val="32545082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17330051" y="10506074"/>
            <a:ext cx="6618512" cy="2286000"/>
          </a:xfrm>
          <a:prstGeom prst="rect">
            <a:avLst/>
          </a:prstGeom>
          <a:noFill/>
          <a:ln>
            <a:noFill/>
          </a:ln>
        </p:spPr>
        <p:txBody>
          <a:bodyPr lIns="217674" tIns="108807" rIns="217674" bIns="108807" anchor="ctr" anchorCtr="0">
            <a:noAutofit/>
          </a:bodyPr>
          <a:lstStyle/>
          <a:p>
            <a:pPr>
              <a:buClr>
                <a:schemeClr val="dk1"/>
              </a:buClr>
              <a:buSzPct val="25000"/>
            </a:pPr>
            <a:r>
              <a:rPr lang="en-US" sz="10500">
                <a:solidFill>
                  <a:schemeClr val="dk1"/>
                </a:solidFill>
                <a:latin typeface="Calibri"/>
                <a:ea typeface="Calibri"/>
                <a:cs typeface="Calibri"/>
                <a:sym typeface="Calibri"/>
              </a:rPr>
              <a:t>Develop</a:t>
            </a:r>
          </a:p>
        </p:txBody>
      </p:sp>
      <p:sp>
        <p:nvSpPr>
          <p:cNvPr id="198" name="Shape 198"/>
          <p:cNvSpPr/>
          <p:nvPr/>
        </p:nvSpPr>
        <p:spPr>
          <a:xfrm>
            <a:off x="-193523" y="-145141"/>
            <a:ext cx="24771045" cy="14006286"/>
          </a:xfrm>
          <a:prstGeom prst="rect">
            <a:avLst/>
          </a:prstGeom>
          <a:solidFill>
            <a:srgbClr val="1B4080"/>
          </a:solidFill>
          <a:ln>
            <a:noFill/>
          </a:ln>
          <a:effectLst>
            <a:outerShdw blurRad="39999" dist="23000" dir="5400000" rotWithShape="0">
              <a:srgbClr val="000000">
                <a:alpha val="34901"/>
              </a:srgbClr>
            </a:outerShdw>
          </a:effectLst>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199" name="Shape 199"/>
          <p:cNvSpPr/>
          <p:nvPr/>
        </p:nvSpPr>
        <p:spPr>
          <a:xfrm>
            <a:off x="508004" y="397442"/>
            <a:ext cx="23367997" cy="12921112"/>
          </a:xfrm>
          <a:prstGeom prst="rect">
            <a:avLst/>
          </a:prstGeom>
          <a:solidFill>
            <a:schemeClr val="lt1"/>
          </a:solidFill>
          <a:ln>
            <a:noFill/>
          </a:ln>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200" name="Shape 200"/>
          <p:cNvSpPr/>
          <p:nvPr/>
        </p:nvSpPr>
        <p:spPr>
          <a:xfrm>
            <a:off x="463443" y="935848"/>
            <a:ext cx="15412048" cy="1871690"/>
          </a:xfrm>
          <a:prstGeom prst="rect">
            <a:avLst/>
          </a:prstGeom>
          <a:solidFill>
            <a:srgbClr val="1B4080"/>
          </a:solidFill>
          <a:ln>
            <a:noFill/>
          </a:ln>
        </p:spPr>
        <p:txBody>
          <a:bodyPr lIns="217674" tIns="108807" rIns="217674" bIns="108807" anchor="ctr" anchorCtr="0">
            <a:noAutofit/>
          </a:bodyPr>
          <a:lstStyle/>
          <a:p>
            <a:endParaRPr sz="4300">
              <a:solidFill>
                <a:schemeClr val="lt1"/>
              </a:solidFill>
              <a:latin typeface="Calibri"/>
              <a:ea typeface="Calibri"/>
              <a:cs typeface="Calibri"/>
              <a:sym typeface="Calibri"/>
            </a:endParaRPr>
          </a:p>
        </p:txBody>
      </p:sp>
      <p:sp>
        <p:nvSpPr>
          <p:cNvPr id="201" name="Shape 201"/>
          <p:cNvSpPr txBox="1">
            <a:spLocks noGrp="1"/>
          </p:cNvSpPr>
          <p:nvPr>
            <p:ph type="title"/>
          </p:nvPr>
        </p:nvSpPr>
        <p:spPr>
          <a:xfrm>
            <a:off x="686229" y="935846"/>
            <a:ext cx="21325088" cy="1723872"/>
          </a:xfrm>
          <a:prstGeom prst="rect">
            <a:avLst/>
          </a:prstGeom>
          <a:noFill/>
          <a:ln>
            <a:noFill/>
          </a:ln>
        </p:spPr>
        <p:txBody>
          <a:bodyPr lIns="217674" tIns="108807" rIns="217674" bIns="108807" anchor="ctr" anchorCtr="0">
            <a:noAutofit/>
          </a:bodyPr>
          <a:lstStyle/>
          <a:p>
            <a:pPr algn="l">
              <a:buClr>
                <a:schemeClr val="lt1"/>
              </a:buClr>
              <a:buSzPct val="25000"/>
            </a:pPr>
            <a:r>
              <a:rPr lang="en-US" sz="8100" dirty="0">
                <a:solidFill>
                  <a:schemeClr val="lt1"/>
                </a:solidFill>
                <a:latin typeface="Calibri"/>
                <a:ea typeface="Calibri"/>
                <a:cs typeface="Calibri"/>
                <a:sym typeface="Calibri"/>
              </a:rPr>
              <a:t>Open Educational Resources</a:t>
            </a:r>
          </a:p>
        </p:txBody>
      </p:sp>
      <p:sp>
        <p:nvSpPr>
          <p:cNvPr id="202" name="Shape 202"/>
          <p:cNvSpPr txBox="1"/>
          <p:nvPr/>
        </p:nvSpPr>
        <p:spPr>
          <a:xfrm>
            <a:off x="1698560" y="3285722"/>
            <a:ext cx="21010949" cy="5613400"/>
          </a:xfrm>
          <a:prstGeom prst="rect">
            <a:avLst/>
          </a:prstGeom>
          <a:noFill/>
          <a:ln>
            <a:solidFill>
              <a:schemeClr val="tx1"/>
            </a:solidFill>
          </a:ln>
        </p:spPr>
        <p:txBody>
          <a:bodyPr lIns="217674" tIns="108807" rIns="217674" bIns="108807" anchor="t" anchorCtr="0">
            <a:noAutofit/>
          </a:bodyPr>
          <a:lstStyle/>
          <a:p>
            <a:pPr>
              <a:buSzPct val="25000"/>
            </a:pPr>
            <a:r>
              <a:rPr lang="en-US" sz="6700" dirty="0" smtClean="0">
                <a:latin typeface="Calibri"/>
                <a:ea typeface="Calibri"/>
                <a:cs typeface="Calibri"/>
                <a:sym typeface="Calibri"/>
              </a:rPr>
              <a:t>Open </a:t>
            </a:r>
            <a:r>
              <a:rPr lang="en-US" sz="6700" dirty="0">
                <a:latin typeface="Calibri"/>
                <a:ea typeface="Calibri"/>
                <a:cs typeface="Calibri"/>
                <a:sym typeface="Calibri"/>
              </a:rPr>
              <a:t>educational resources (OER) are resources </a:t>
            </a:r>
          </a:p>
          <a:p>
            <a:pPr>
              <a:buSzPct val="25000"/>
            </a:pPr>
            <a:r>
              <a:rPr lang="en-US" sz="6700" dirty="0">
                <a:latin typeface="Calibri"/>
                <a:ea typeface="Calibri"/>
                <a:cs typeface="Calibri"/>
                <a:sym typeface="Calibri"/>
              </a:rPr>
              <a:t>that reside in the public domain </a:t>
            </a:r>
          </a:p>
          <a:p>
            <a:pPr>
              <a:buSzPct val="25000"/>
            </a:pPr>
            <a:r>
              <a:rPr lang="en-US" sz="6700" dirty="0">
                <a:latin typeface="Calibri"/>
                <a:ea typeface="Calibri"/>
                <a:cs typeface="Calibri"/>
                <a:sym typeface="Calibri"/>
              </a:rPr>
              <a:t>or have been released under an intellectual property license that permits their</a:t>
            </a:r>
          </a:p>
          <a:p>
            <a:pPr>
              <a:buSzPct val="25000"/>
            </a:pPr>
            <a:r>
              <a:rPr lang="en-US" sz="6700" b="1" dirty="0">
                <a:latin typeface="Calibri"/>
                <a:ea typeface="Calibri"/>
                <a:cs typeface="Calibri"/>
                <a:sym typeface="Calibri"/>
              </a:rPr>
              <a:t>free use and re-purposing by others.</a:t>
            </a:r>
          </a:p>
          <a:p>
            <a:pPr>
              <a:buSzPct val="25000"/>
            </a:pPr>
            <a:endParaRPr lang="en-US" sz="4800" dirty="0">
              <a:latin typeface="Calibri"/>
              <a:ea typeface="Calibri"/>
              <a:cs typeface="Calibri"/>
              <a:sym typeface="Calibri"/>
            </a:endParaRPr>
          </a:p>
          <a:p>
            <a:pPr>
              <a:buSzPct val="25000"/>
            </a:pPr>
            <a:r>
              <a:rPr lang="en-US" sz="6700" dirty="0">
                <a:latin typeface="Calibri"/>
                <a:ea typeface="Calibri"/>
                <a:cs typeface="Calibri"/>
                <a:sym typeface="Calibri"/>
              </a:rPr>
              <a:t> </a:t>
            </a:r>
            <a:r>
              <a:rPr lang="en-US" sz="4800" dirty="0">
                <a:latin typeface="Calibri"/>
                <a:ea typeface="Calibri"/>
                <a:cs typeface="Calibri"/>
                <a:sym typeface="Calibri"/>
              </a:rPr>
              <a:t>Benefits include:</a:t>
            </a:r>
          </a:p>
          <a:p>
            <a:pPr marL="816411" indent="-816411">
              <a:buSzPct val="25000"/>
              <a:buFont typeface="Arial"/>
              <a:buChar char="•"/>
            </a:pPr>
            <a:r>
              <a:rPr lang="en-US" sz="4800" dirty="0">
                <a:latin typeface="Calibri"/>
                <a:ea typeface="Calibri"/>
                <a:cs typeface="Calibri"/>
                <a:sym typeface="Calibri"/>
              </a:rPr>
              <a:t>Students have day 1 access</a:t>
            </a:r>
          </a:p>
          <a:p>
            <a:pPr marL="816411" indent="-816411">
              <a:buSzPct val="25000"/>
              <a:buFont typeface="Arial"/>
              <a:buChar char="•"/>
            </a:pPr>
            <a:r>
              <a:rPr lang="en-US" sz="4800" dirty="0">
                <a:latin typeface="Calibri"/>
                <a:ea typeface="Calibri"/>
                <a:cs typeface="Calibri"/>
                <a:sym typeface="Calibri"/>
              </a:rPr>
              <a:t>Students can retain access to learning materials beyond the course</a:t>
            </a:r>
          </a:p>
          <a:p>
            <a:pPr marL="816411" indent="-816411">
              <a:buSzPct val="25000"/>
              <a:buFont typeface="Arial"/>
              <a:buChar char="•"/>
            </a:pPr>
            <a:r>
              <a:rPr lang="en-US" sz="4800" dirty="0">
                <a:latin typeface="Calibri"/>
                <a:ea typeface="Calibri"/>
                <a:cs typeface="Calibri"/>
                <a:sym typeface="Calibri"/>
              </a:rPr>
              <a:t>Faculty have greater freedom and control</a:t>
            </a:r>
          </a:p>
          <a:p>
            <a:pPr marL="816411" indent="-816411">
              <a:buSzPct val="25000"/>
              <a:buFont typeface="Arial"/>
              <a:buChar char="•"/>
            </a:pPr>
            <a:r>
              <a:rPr lang="en-US" sz="4800" dirty="0">
                <a:latin typeface="Calibri"/>
                <a:ea typeface="Calibri"/>
                <a:cs typeface="Calibri"/>
                <a:sym typeface="Calibri"/>
              </a:rPr>
              <a:t>Success and retention improve</a:t>
            </a:r>
          </a:p>
          <a:p>
            <a:pPr marL="816411" indent="-816411">
              <a:buSzPct val="25000"/>
              <a:buFont typeface="Arial"/>
              <a:buChar char="•"/>
            </a:pPr>
            <a:endParaRPr sz="4800" dirty="0">
              <a:latin typeface="Calibri"/>
              <a:ea typeface="Calibri"/>
              <a:cs typeface="Calibri"/>
              <a:sym typeface="Calibri"/>
            </a:endParaRPr>
          </a:p>
          <a:p>
            <a:pPr algn="l"/>
            <a:endParaRPr sz="6700" dirty="0">
              <a:latin typeface="Calibri"/>
              <a:ea typeface="Calibri"/>
              <a:cs typeface="Calibri"/>
              <a:sym typeface="Calibri"/>
            </a:endParaRPr>
          </a:p>
          <a:p>
            <a:pPr algn="l"/>
            <a:endParaRPr sz="6700" dirty="0">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17330055" y="10506076"/>
            <a:ext cx="6618515" cy="2286000"/>
          </a:xfrm>
          <a:prstGeom prst="rect">
            <a:avLst/>
          </a:prstGeom>
        </p:spPr>
        <p:txBody>
          <a:bodyPr vert="horz" lIns="217709" tIns="108855" rIns="217709" bIns="108855"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Develop</a:t>
            </a:r>
          </a:p>
        </p:txBody>
      </p:sp>
      <p:sp>
        <p:nvSpPr>
          <p:cNvPr id="8" name="Rectangle 7"/>
          <p:cNvSpPr/>
          <p:nvPr/>
        </p:nvSpPr>
        <p:spPr>
          <a:xfrm>
            <a:off x="-193521" y="-145141"/>
            <a:ext cx="24771048" cy="14006286"/>
          </a:xfrm>
          <a:prstGeom prst="rect">
            <a:avLst/>
          </a:prstGeom>
          <a:solidFill>
            <a:srgbClr val="1B4080"/>
          </a:solidFill>
          <a:ln>
            <a:noFill/>
          </a:ln>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9" name="Rectangle 8"/>
          <p:cNvSpPr/>
          <p:nvPr/>
        </p:nvSpPr>
        <p:spPr>
          <a:xfrm>
            <a:off x="508004" y="397445"/>
            <a:ext cx="23367997" cy="12921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dirty="0">
              <a:latin typeface="Calibri Light"/>
              <a:cs typeface="Calibri Light"/>
            </a:endParaRPr>
          </a:p>
        </p:txBody>
      </p:sp>
      <p:sp>
        <p:nvSpPr>
          <p:cNvPr id="13" name="TextBox 12"/>
          <p:cNvSpPr txBox="1"/>
          <p:nvPr/>
        </p:nvSpPr>
        <p:spPr>
          <a:xfrm>
            <a:off x="1698561" y="4221327"/>
            <a:ext cx="20950472" cy="5375093"/>
          </a:xfrm>
          <a:prstGeom prst="rect">
            <a:avLst/>
          </a:prstGeom>
          <a:noFill/>
        </p:spPr>
        <p:txBody>
          <a:bodyPr wrap="square" lIns="217709" tIns="108855" rIns="217709" bIns="108855" rtlCol="0">
            <a:spAutoFit/>
          </a:bodyPr>
          <a:lstStyle/>
          <a:p>
            <a:r>
              <a:rPr lang="en-US" sz="6700" dirty="0">
                <a:latin typeface="Calibri Light"/>
                <a:cs typeface="Calibri Light"/>
              </a:rPr>
              <a:t>Lumen : OER  ::  Solar Companies : Sunlight </a:t>
            </a:r>
          </a:p>
          <a:p>
            <a:endParaRPr lang="en-US" sz="6700" dirty="0">
              <a:latin typeface="Calibri Light"/>
              <a:cs typeface="Calibri Light"/>
            </a:endParaRPr>
          </a:p>
          <a:p>
            <a:endParaRPr lang="en-US" sz="6700" dirty="0">
              <a:latin typeface="Calibri Light"/>
              <a:cs typeface="Calibri Light"/>
            </a:endParaRPr>
          </a:p>
          <a:p>
            <a:r>
              <a:rPr lang="en-US" sz="6700" dirty="0">
                <a:latin typeface="Calibri Light"/>
                <a:cs typeface="Calibri Light"/>
              </a:rPr>
              <a:t> </a:t>
            </a:r>
          </a:p>
          <a:p>
            <a:pPr>
              <a:spcAft>
                <a:spcPts val="714"/>
              </a:spcAft>
            </a:pPr>
            <a:endParaRPr lang="en-US" sz="6700" dirty="0">
              <a:latin typeface="Calibri Light"/>
              <a:cs typeface="Calibri Light"/>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12905" r="4785"/>
          <a:stretch/>
        </p:blipFill>
        <p:spPr>
          <a:xfrm>
            <a:off x="498353" y="371257"/>
            <a:ext cx="23407608" cy="12973490"/>
          </a:xfrm>
          <a:prstGeom prst="rect">
            <a:avLst/>
          </a:prstGeom>
        </p:spPr>
      </p:pic>
      <p:sp>
        <p:nvSpPr>
          <p:cNvPr id="4" name="Rectangle 3"/>
          <p:cNvSpPr/>
          <p:nvPr/>
        </p:nvSpPr>
        <p:spPr>
          <a:xfrm>
            <a:off x="463441" y="1375618"/>
            <a:ext cx="18400291" cy="1871692"/>
          </a:xfrm>
          <a:prstGeom prst="rect">
            <a:avLst/>
          </a:prstGeom>
          <a:solidFill>
            <a:srgbClr val="1B4080"/>
          </a:solidFill>
          <a:ln>
            <a:noFill/>
          </a:ln>
          <a:effectLst/>
        </p:spPr>
        <p:style>
          <a:lnRef idx="1">
            <a:schemeClr val="accent1"/>
          </a:lnRef>
          <a:fillRef idx="3">
            <a:schemeClr val="accent1"/>
          </a:fillRef>
          <a:effectRef idx="2">
            <a:schemeClr val="accent1"/>
          </a:effectRef>
          <a:fontRef idx="minor">
            <a:schemeClr val="lt1"/>
          </a:fontRef>
        </p:style>
        <p:txBody>
          <a:bodyPr lIns="217709" tIns="108855" rIns="217709" bIns="108855" rtlCol="0" anchor="ctr"/>
          <a:lstStyle/>
          <a:p>
            <a:pPr algn="ctr"/>
            <a:endParaRPr lang="en-US"/>
          </a:p>
        </p:txBody>
      </p:sp>
      <p:sp>
        <p:nvSpPr>
          <p:cNvPr id="10" name="Title 2"/>
          <p:cNvSpPr>
            <a:spLocks noGrp="1"/>
          </p:cNvSpPr>
          <p:nvPr>
            <p:ph type="title"/>
          </p:nvPr>
        </p:nvSpPr>
        <p:spPr>
          <a:xfrm>
            <a:off x="686231" y="1336926"/>
            <a:ext cx="21325091" cy="1723872"/>
          </a:xfrm>
        </p:spPr>
        <p:txBody>
          <a:bodyPr>
            <a:noAutofit/>
          </a:bodyPr>
          <a:lstStyle/>
          <a:p>
            <a:pPr algn="l"/>
            <a:r>
              <a:rPr lang="en-US" sz="8100" dirty="0">
                <a:solidFill>
                  <a:schemeClr val="bg1"/>
                </a:solidFill>
                <a:latin typeface="Calibri Light"/>
                <a:cs typeface="Calibri Light"/>
              </a:rPr>
              <a:t>OER Is Like Sunlight: A Public Good</a:t>
            </a:r>
          </a:p>
        </p:txBody>
      </p:sp>
      <p:sp>
        <p:nvSpPr>
          <p:cNvPr id="11" name="Title 2"/>
          <p:cNvSpPr txBox="1">
            <a:spLocks/>
          </p:cNvSpPr>
          <p:nvPr/>
        </p:nvSpPr>
        <p:spPr>
          <a:xfrm>
            <a:off x="1668364" y="3902326"/>
            <a:ext cx="21325091" cy="1723872"/>
          </a:xfrm>
          <a:prstGeom prst="rect">
            <a:avLst/>
          </a:prstGeom>
        </p:spPr>
        <p:txBody>
          <a:bodyPr vert="horz" lIns="217709" tIns="108855" rIns="217709" bIns="10885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8100" dirty="0">
                <a:solidFill>
                  <a:schemeClr val="bg1"/>
                </a:solidFill>
                <a:latin typeface="Calibri Light"/>
                <a:cs typeface="Calibri Light"/>
              </a:rPr>
              <a:t>Lumen does for OER </a:t>
            </a:r>
          </a:p>
          <a:p>
            <a:pPr algn="l"/>
            <a:r>
              <a:rPr lang="en-US" sz="8100" dirty="0">
                <a:solidFill>
                  <a:schemeClr val="bg1"/>
                </a:solidFill>
                <a:latin typeface="Calibri Light"/>
                <a:cs typeface="Calibri Light"/>
              </a:rPr>
              <a:t>what solar companies do for sunlight: </a:t>
            </a:r>
          </a:p>
        </p:txBody>
      </p:sp>
      <p:sp>
        <p:nvSpPr>
          <p:cNvPr id="12" name="Title 2"/>
          <p:cNvSpPr txBox="1">
            <a:spLocks/>
          </p:cNvSpPr>
          <p:nvPr/>
        </p:nvSpPr>
        <p:spPr>
          <a:xfrm>
            <a:off x="1837697" y="10836526"/>
            <a:ext cx="21325091" cy="1723872"/>
          </a:xfrm>
          <a:prstGeom prst="rect">
            <a:avLst/>
          </a:prstGeom>
        </p:spPr>
        <p:txBody>
          <a:bodyPr vert="horz" lIns="217709" tIns="108855" rIns="217709" bIns="108855"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8100" dirty="0">
                <a:solidFill>
                  <a:schemeClr val="bg1"/>
                </a:solidFill>
                <a:latin typeface="Calibri Light"/>
                <a:cs typeface="Calibri Light"/>
              </a:rPr>
              <a:t>Harness OER. To power student learning.  </a:t>
            </a:r>
          </a:p>
        </p:txBody>
      </p:sp>
    </p:spTree>
    <p:extLst>
      <p:ext uri="{BB962C8B-B14F-4D97-AF65-F5344CB8AC3E}">
        <p14:creationId xmlns:p14="http://schemas.microsoft.com/office/powerpoint/2010/main" val="25504343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831200" y="5362645"/>
            <a:ext cx="22721600" cy="2244800"/>
          </a:xfrm>
          <a:prstGeom prst="rect">
            <a:avLst/>
          </a:prstGeom>
        </p:spPr>
        <p:txBody>
          <a:bodyPr lIns="243794" tIns="243794" rIns="243794" bIns="243794" anchor="ctr" anchorCtr="0">
            <a:noAutofit/>
          </a:bodyPr>
          <a:lstStyle/>
          <a:p>
            <a:r>
              <a:rPr lang="en"/>
              <a:t>textbook market is broken</a:t>
            </a:r>
          </a:p>
        </p:txBody>
      </p:sp>
      <p:sp>
        <p:nvSpPr>
          <p:cNvPr id="121" name="Shape 121"/>
          <p:cNvSpPr txBox="1"/>
          <p:nvPr/>
        </p:nvSpPr>
        <p:spPr>
          <a:xfrm>
            <a:off x="638867" y="12389667"/>
            <a:ext cx="8335200" cy="737600"/>
          </a:xfrm>
          <a:prstGeom prst="rect">
            <a:avLst/>
          </a:prstGeom>
          <a:noFill/>
          <a:ln>
            <a:noFill/>
          </a:ln>
        </p:spPr>
        <p:txBody>
          <a:bodyPr lIns="243794" tIns="243794" rIns="243794" bIns="243794" anchor="ctr" anchorCtr="0">
            <a:noAutofit/>
          </a:bodyPr>
          <a:lstStyle/>
          <a:p>
            <a:pPr algn="l"/>
            <a:r>
              <a:rPr lang="en" sz="1900">
                <a:solidFill>
                  <a:srgbClr val="FFFFFF"/>
                </a:solidFill>
                <a:latin typeface="Libre Franklin"/>
                <a:ea typeface="Libre Franklin"/>
                <a:cs typeface="Libre Franklin"/>
                <a:sym typeface="Libre Franklin"/>
              </a:rPr>
              <a:t>Photo by </a:t>
            </a:r>
            <a:r>
              <a:rPr lang="en" sz="1900">
                <a:solidFill>
                  <a:srgbClr val="FFFFFF"/>
                </a:solidFill>
                <a:latin typeface="Libre Franklin"/>
                <a:ea typeface="Libre Franklin"/>
                <a:cs typeface="Libre Franklin"/>
                <a:sym typeface="Libre Franklin"/>
                <a:hlinkClick r:id="rId4"/>
              </a:rPr>
              <a:t>Nick Jio</a:t>
            </a:r>
            <a:r>
              <a:rPr lang="en" sz="1900">
                <a:solidFill>
                  <a:srgbClr val="FFFFFF"/>
                </a:solidFill>
                <a:latin typeface="Libre Franklin"/>
                <a:ea typeface="Libre Franklin"/>
                <a:cs typeface="Libre Franklin"/>
                <a:sym typeface="Libre Franklin"/>
              </a:rPr>
              <a:t> on </a:t>
            </a:r>
            <a:r>
              <a:rPr lang="en" sz="1900">
                <a:solidFill>
                  <a:srgbClr val="FFFFFF"/>
                </a:solidFill>
                <a:latin typeface="Libre Franklin"/>
                <a:ea typeface="Libre Franklin"/>
                <a:cs typeface="Libre Franklin"/>
                <a:sym typeface="Libre Franklin"/>
                <a:hlinkClick r:id="rId5"/>
              </a:rPr>
              <a:t>Unsplash</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Rectangle"/>
          <p:cNvSpPr/>
          <p:nvPr/>
        </p:nvSpPr>
        <p:spPr>
          <a:xfrm>
            <a:off x="-33869" y="-8468"/>
            <a:ext cx="24451738" cy="13732937"/>
          </a:xfrm>
          <a:prstGeom prst="rect">
            <a:avLst/>
          </a:prstGeom>
          <a:solidFill>
            <a:srgbClr val="1B4080"/>
          </a:solidFill>
          <a:ln w="12700">
            <a:solidFill>
              <a:srgbClr val="1B4080"/>
            </a:solidFill>
            <a:miter lim="400000"/>
          </a:ln>
        </p:spPr>
        <p:txBody>
          <a:bodyPr lIns="50800" tIns="50800" rIns="50800" bIns="50800"/>
          <a:lstStyle/>
          <a:p>
            <a:pPr algn="l" defTabSz="914400">
              <a:defRPr sz="1800">
                <a:latin typeface="Calibri"/>
                <a:ea typeface="Calibri"/>
                <a:cs typeface="Calibri"/>
                <a:sym typeface="Calibri"/>
              </a:defRPr>
            </a:pPr>
            <a:endParaRPr/>
          </a:p>
        </p:txBody>
      </p:sp>
      <p:pic>
        <p:nvPicPr>
          <p:cNvPr id="237" name="image4.png" descr="image4.png"/>
          <p:cNvPicPr>
            <a:picLocks noChangeAspect="1"/>
          </p:cNvPicPr>
          <p:nvPr/>
        </p:nvPicPr>
        <p:blipFill>
          <a:blip r:embed="rId2">
            <a:extLst/>
          </a:blip>
          <a:srcRect t="18138" r="214"/>
          <a:stretch>
            <a:fillRect/>
          </a:stretch>
        </p:blipFill>
        <p:spPr>
          <a:xfrm>
            <a:off x="355600" y="363516"/>
            <a:ext cx="23672799" cy="12988967"/>
          </a:xfrm>
          <a:prstGeom prst="rect">
            <a:avLst/>
          </a:prstGeom>
          <a:ln w="12700">
            <a:miter lim="400000"/>
          </a:ln>
        </p:spPr>
      </p:pic>
      <p:sp>
        <p:nvSpPr>
          <p:cNvPr id="238" name="Rectangle"/>
          <p:cNvSpPr/>
          <p:nvPr/>
        </p:nvSpPr>
        <p:spPr>
          <a:xfrm>
            <a:off x="363205" y="347129"/>
            <a:ext cx="23657590" cy="13021742"/>
          </a:xfrm>
          <a:prstGeom prst="rect">
            <a:avLst/>
          </a:prstGeom>
          <a:solidFill>
            <a:srgbClr val="3375BB">
              <a:alpha val="74743"/>
            </a:srgbClr>
          </a:solid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39" name="Square"/>
          <p:cNvSpPr/>
          <p:nvPr/>
        </p:nvSpPr>
        <p:spPr>
          <a:xfrm>
            <a:off x="1826417" y="12928748"/>
            <a:ext cx="446735"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0" name="Square"/>
          <p:cNvSpPr/>
          <p:nvPr/>
        </p:nvSpPr>
        <p:spPr>
          <a:xfrm>
            <a:off x="4358480" y="12928748"/>
            <a:ext cx="446734"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1" name="Square"/>
          <p:cNvSpPr/>
          <p:nvPr/>
        </p:nvSpPr>
        <p:spPr>
          <a:xfrm>
            <a:off x="6890542" y="12928748"/>
            <a:ext cx="446735"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2" name="Square"/>
          <p:cNvSpPr/>
          <p:nvPr/>
        </p:nvSpPr>
        <p:spPr>
          <a:xfrm>
            <a:off x="9422606" y="12928748"/>
            <a:ext cx="446734"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3" name="Square"/>
          <p:cNvSpPr/>
          <p:nvPr/>
        </p:nvSpPr>
        <p:spPr>
          <a:xfrm>
            <a:off x="17018793" y="12928748"/>
            <a:ext cx="446735"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4" name="Square"/>
          <p:cNvSpPr/>
          <p:nvPr/>
        </p:nvSpPr>
        <p:spPr>
          <a:xfrm>
            <a:off x="19550856" y="12928748"/>
            <a:ext cx="446734"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5" name="Square"/>
          <p:cNvSpPr/>
          <p:nvPr/>
        </p:nvSpPr>
        <p:spPr>
          <a:xfrm>
            <a:off x="22082918" y="12928748"/>
            <a:ext cx="446735"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6" name="Square"/>
          <p:cNvSpPr/>
          <p:nvPr/>
        </p:nvSpPr>
        <p:spPr>
          <a:xfrm>
            <a:off x="11954667" y="12928748"/>
            <a:ext cx="446735"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7" name="Square"/>
          <p:cNvSpPr/>
          <p:nvPr/>
        </p:nvSpPr>
        <p:spPr>
          <a:xfrm>
            <a:off x="14486731" y="12928748"/>
            <a:ext cx="446734" cy="446735"/>
          </a:xfrm>
          <a:prstGeom prst="rect">
            <a:avLst/>
          </a:prstGeom>
          <a:solidFill>
            <a:srgbClr val="3375BB"/>
          </a:solidFill>
          <a:ln w="12700">
            <a:miter lim="400000"/>
          </a:ln>
        </p:spPr>
        <p:txBody>
          <a:bodyPr lIns="50800" tIns="50800" rIns="50800" bIns="50800" anchor="ctr"/>
          <a:lstStyle/>
          <a:p>
            <a:pPr>
              <a:defRPr sz="3200">
                <a:solidFill>
                  <a:srgbClr val="FFFFFF"/>
                </a:solidFill>
              </a:defRPr>
            </a:pPr>
            <a:endParaRPr/>
          </a:p>
        </p:txBody>
      </p:sp>
      <p:sp>
        <p:nvSpPr>
          <p:cNvPr id="248" name="Rectangle"/>
          <p:cNvSpPr/>
          <p:nvPr/>
        </p:nvSpPr>
        <p:spPr>
          <a:xfrm>
            <a:off x="302959" y="4940184"/>
            <a:ext cx="8458687" cy="2153098"/>
          </a:xfrm>
          <a:prstGeom prst="rect">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249" name="10%"/>
          <p:cNvSpPr txBox="1"/>
          <p:nvPr/>
        </p:nvSpPr>
        <p:spPr>
          <a:xfrm>
            <a:off x="1357317"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10%</a:t>
            </a:r>
          </a:p>
        </p:txBody>
      </p:sp>
      <p:sp>
        <p:nvSpPr>
          <p:cNvPr id="250" name="20%"/>
          <p:cNvSpPr txBox="1"/>
          <p:nvPr/>
        </p:nvSpPr>
        <p:spPr>
          <a:xfrm>
            <a:off x="3889379"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20%</a:t>
            </a:r>
          </a:p>
        </p:txBody>
      </p:sp>
      <p:sp>
        <p:nvSpPr>
          <p:cNvPr id="251" name="30%"/>
          <p:cNvSpPr txBox="1"/>
          <p:nvPr/>
        </p:nvSpPr>
        <p:spPr>
          <a:xfrm>
            <a:off x="6421442"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30%</a:t>
            </a:r>
          </a:p>
        </p:txBody>
      </p:sp>
      <p:sp>
        <p:nvSpPr>
          <p:cNvPr id="252" name="40%"/>
          <p:cNvSpPr txBox="1"/>
          <p:nvPr/>
        </p:nvSpPr>
        <p:spPr>
          <a:xfrm>
            <a:off x="8953505"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40%</a:t>
            </a:r>
          </a:p>
        </p:txBody>
      </p:sp>
      <p:sp>
        <p:nvSpPr>
          <p:cNvPr id="253" name="50%"/>
          <p:cNvSpPr txBox="1"/>
          <p:nvPr/>
        </p:nvSpPr>
        <p:spPr>
          <a:xfrm>
            <a:off x="11485567"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50%</a:t>
            </a:r>
          </a:p>
        </p:txBody>
      </p:sp>
      <p:sp>
        <p:nvSpPr>
          <p:cNvPr id="254" name="60%"/>
          <p:cNvSpPr txBox="1"/>
          <p:nvPr/>
        </p:nvSpPr>
        <p:spPr>
          <a:xfrm>
            <a:off x="14017629"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60%</a:t>
            </a:r>
          </a:p>
        </p:txBody>
      </p:sp>
      <p:sp>
        <p:nvSpPr>
          <p:cNvPr id="255" name="70%"/>
          <p:cNvSpPr txBox="1"/>
          <p:nvPr/>
        </p:nvSpPr>
        <p:spPr>
          <a:xfrm>
            <a:off x="16549692"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70%</a:t>
            </a:r>
          </a:p>
        </p:txBody>
      </p:sp>
      <p:sp>
        <p:nvSpPr>
          <p:cNvPr id="256" name="80%"/>
          <p:cNvSpPr txBox="1"/>
          <p:nvPr/>
        </p:nvSpPr>
        <p:spPr>
          <a:xfrm>
            <a:off x="19081754"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80%</a:t>
            </a:r>
          </a:p>
        </p:txBody>
      </p:sp>
      <p:sp>
        <p:nvSpPr>
          <p:cNvPr id="257" name="90%"/>
          <p:cNvSpPr txBox="1"/>
          <p:nvPr/>
        </p:nvSpPr>
        <p:spPr>
          <a:xfrm>
            <a:off x="21613817" y="12065000"/>
            <a:ext cx="138493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latin typeface="Calibri Light"/>
                <a:ea typeface="Calibri Light"/>
                <a:cs typeface="Calibri Light"/>
                <a:sym typeface="Calibri Light"/>
              </a:defRPr>
            </a:lvl1pPr>
          </a:lstStyle>
          <a:p>
            <a:r>
              <a:t>90%</a:t>
            </a:r>
          </a:p>
        </p:txBody>
      </p:sp>
      <p:sp>
        <p:nvSpPr>
          <p:cNvPr id="258" name="Rectangle"/>
          <p:cNvSpPr/>
          <p:nvPr/>
        </p:nvSpPr>
        <p:spPr>
          <a:xfrm>
            <a:off x="8786493" y="4984296"/>
            <a:ext cx="15242778" cy="2090274"/>
          </a:xfrm>
          <a:prstGeom prst="rect">
            <a:avLst/>
          </a:prstGeom>
          <a:solidFill>
            <a:srgbClr val="FFFFFF"/>
          </a:solidFill>
          <a:ln w="62825">
            <a:solidFill>
              <a:srgbClr val="3375BB"/>
            </a:solidFill>
          </a:ln>
        </p:spPr>
        <p:txBody>
          <a:bodyPr lIns="50800" tIns="50800" rIns="50800" bIns="50800" anchor="ctr"/>
          <a:lstStyle/>
          <a:p>
            <a:pPr>
              <a:defRPr sz="3200">
                <a:solidFill>
                  <a:srgbClr val="FFFFFF"/>
                </a:solidFill>
              </a:defRPr>
            </a:pPr>
            <a:endParaRPr/>
          </a:p>
        </p:txBody>
      </p:sp>
      <p:sp>
        <p:nvSpPr>
          <p:cNvPr id="259" name="38%"/>
          <p:cNvSpPr txBox="1"/>
          <p:nvPr/>
        </p:nvSpPr>
        <p:spPr>
          <a:xfrm>
            <a:off x="5633648" y="5123884"/>
            <a:ext cx="2960524" cy="180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200">
                <a:solidFill>
                  <a:srgbClr val="FFFFFF"/>
                </a:solidFill>
                <a:latin typeface="Calibri Light"/>
                <a:ea typeface="Calibri Light"/>
                <a:cs typeface="Calibri Light"/>
                <a:sym typeface="Calibri Light"/>
              </a:defRPr>
            </a:lvl1pPr>
          </a:lstStyle>
          <a:p>
            <a:r>
              <a:t>38%</a:t>
            </a:r>
          </a:p>
        </p:txBody>
      </p:sp>
      <p:sp>
        <p:nvSpPr>
          <p:cNvPr id="260" name="Earn a poor grade because of textbook cost"/>
          <p:cNvSpPr txBox="1"/>
          <p:nvPr/>
        </p:nvSpPr>
        <p:spPr>
          <a:xfrm>
            <a:off x="9381072" y="5278165"/>
            <a:ext cx="14265480" cy="15025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ts val="5400"/>
              </a:lnSpc>
              <a:defRPr sz="5700">
                <a:solidFill>
                  <a:srgbClr val="3375BB"/>
                </a:solidFill>
                <a:latin typeface="Calibri Light"/>
                <a:ea typeface="Calibri Light"/>
                <a:cs typeface="Calibri Light"/>
                <a:sym typeface="Calibri Light"/>
              </a:defRPr>
            </a:lvl1pPr>
          </a:lstStyle>
          <a:p>
            <a:r>
              <a:t>Earn a poor grade because of textbook cost</a:t>
            </a:r>
          </a:p>
        </p:txBody>
      </p:sp>
      <p:sp>
        <p:nvSpPr>
          <p:cNvPr id="261" name="Rectangle"/>
          <p:cNvSpPr/>
          <p:nvPr/>
        </p:nvSpPr>
        <p:spPr>
          <a:xfrm>
            <a:off x="20206222" y="834030"/>
            <a:ext cx="3137860" cy="1451846"/>
          </a:xfrm>
          <a:prstGeom prst="rect">
            <a:avLst/>
          </a:prstGeom>
          <a:blipFill>
            <a:blip r:embed="rId3"/>
            <a:stretch>
              <a:fillRect/>
            </a:stretch>
          </a:blipFill>
          <a:ln w="12700">
            <a:miter lim="400000"/>
          </a:ln>
        </p:spPr>
        <p:txBody>
          <a:bodyPr lIns="50800" tIns="50800" rIns="50800" bIns="50800"/>
          <a:lstStyle/>
          <a:p>
            <a:pPr algn="l" defTabSz="914400">
              <a:defRPr sz="1800">
                <a:latin typeface="Calibri"/>
                <a:ea typeface="Calibri"/>
                <a:cs typeface="Calibri"/>
                <a:sym typeface="Calibri"/>
              </a:defRPr>
            </a:pPr>
            <a:endParaRPr/>
          </a:p>
        </p:txBody>
      </p:sp>
      <p:sp>
        <p:nvSpPr>
          <p:cNvPr id="262" name="Symptoms of a broken model"/>
          <p:cNvSpPr txBox="1"/>
          <p:nvPr/>
        </p:nvSpPr>
        <p:spPr>
          <a:xfrm>
            <a:off x="856613" y="1195995"/>
            <a:ext cx="837488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FFFFFF"/>
                </a:solidFill>
                <a:latin typeface="Calibri"/>
                <a:ea typeface="Calibri"/>
                <a:cs typeface="Calibri"/>
                <a:sym typeface="Calibri"/>
              </a:defRPr>
            </a:lvl1pPr>
          </a:lstStyle>
          <a:p>
            <a:r>
              <a:t>Symptoms of a broken model</a:t>
            </a:r>
          </a:p>
        </p:txBody>
      </p:sp>
      <p:sp>
        <p:nvSpPr>
          <p:cNvPr id="263" name="Rectangle"/>
          <p:cNvSpPr/>
          <p:nvPr/>
        </p:nvSpPr>
        <p:spPr>
          <a:xfrm>
            <a:off x="316923" y="2625718"/>
            <a:ext cx="5381592" cy="2153099"/>
          </a:xfrm>
          <a:prstGeom prst="rect">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264" name="Rectangle"/>
          <p:cNvSpPr/>
          <p:nvPr/>
        </p:nvSpPr>
        <p:spPr>
          <a:xfrm>
            <a:off x="5731302" y="2663144"/>
            <a:ext cx="18304361" cy="2090273"/>
          </a:xfrm>
          <a:prstGeom prst="rect">
            <a:avLst/>
          </a:prstGeom>
          <a:solidFill>
            <a:srgbClr val="FFFFFF"/>
          </a:solidFill>
          <a:ln w="62825">
            <a:solidFill>
              <a:srgbClr val="3375BB"/>
            </a:solidFill>
          </a:ln>
        </p:spPr>
        <p:txBody>
          <a:bodyPr lIns="50800" tIns="50800" rIns="50800" bIns="50800" anchor="ctr"/>
          <a:lstStyle/>
          <a:p>
            <a:pPr>
              <a:defRPr sz="3200">
                <a:solidFill>
                  <a:srgbClr val="FFFFFF"/>
                </a:solidFill>
              </a:defRPr>
            </a:pPr>
            <a:endParaRPr/>
          </a:p>
        </p:txBody>
      </p:sp>
      <p:sp>
        <p:nvSpPr>
          <p:cNvPr id="265" name="Drop a course due to high textbook cost"/>
          <p:cNvSpPr txBox="1"/>
          <p:nvPr/>
        </p:nvSpPr>
        <p:spPr>
          <a:xfrm>
            <a:off x="6331341" y="3396698"/>
            <a:ext cx="13361346" cy="8167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ts val="5400"/>
              </a:lnSpc>
              <a:defRPr sz="5700">
                <a:solidFill>
                  <a:srgbClr val="3375BB"/>
                </a:solidFill>
                <a:latin typeface="Calibri Light"/>
                <a:ea typeface="Calibri Light"/>
                <a:cs typeface="Calibri Light"/>
                <a:sym typeface="Calibri Light"/>
              </a:defRPr>
            </a:lvl1pPr>
          </a:lstStyle>
          <a:p>
            <a:r>
              <a:t>Drop a course due to high textbook cost</a:t>
            </a:r>
          </a:p>
        </p:txBody>
      </p:sp>
      <p:sp>
        <p:nvSpPr>
          <p:cNvPr id="266" name="26%"/>
          <p:cNvSpPr txBox="1"/>
          <p:nvPr/>
        </p:nvSpPr>
        <p:spPr>
          <a:xfrm>
            <a:off x="1987758" y="2903360"/>
            <a:ext cx="2960524" cy="1803401"/>
          </a:xfrm>
          <a:prstGeom prst="rect">
            <a:avLst/>
          </a:prstGeom>
          <a:solidFill>
            <a:srgbClr val="1B408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200">
                <a:solidFill>
                  <a:srgbClr val="FFFFFF"/>
                </a:solidFill>
                <a:latin typeface="Calibri Light"/>
                <a:ea typeface="Calibri Light"/>
                <a:cs typeface="Calibri Light"/>
                <a:sym typeface="Calibri Light"/>
              </a:defRPr>
            </a:lvl1pPr>
          </a:lstStyle>
          <a:p>
            <a:r>
              <a:rPr dirty="0"/>
              <a:t>26%</a:t>
            </a:r>
          </a:p>
        </p:txBody>
      </p:sp>
      <p:sp>
        <p:nvSpPr>
          <p:cNvPr id="267" name="Rectangle"/>
          <p:cNvSpPr/>
          <p:nvPr/>
        </p:nvSpPr>
        <p:spPr>
          <a:xfrm>
            <a:off x="302958" y="7248632"/>
            <a:ext cx="11331330" cy="2153099"/>
          </a:xfrm>
          <a:prstGeom prst="rect">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268" name="Rectangle"/>
          <p:cNvSpPr/>
          <p:nvPr/>
        </p:nvSpPr>
        <p:spPr>
          <a:xfrm>
            <a:off x="11644207" y="7286058"/>
            <a:ext cx="12377492" cy="2090273"/>
          </a:xfrm>
          <a:prstGeom prst="rect">
            <a:avLst/>
          </a:prstGeom>
          <a:solidFill>
            <a:srgbClr val="FFFFFF"/>
          </a:solidFill>
          <a:ln w="62825">
            <a:solidFill>
              <a:srgbClr val="3375BB"/>
            </a:solidFill>
          </a:ln>
        </p:spPr>
        <p:txBody>
          <a:bodyPr lIns="50800" tIns="50800" rIns="50800" bIns="50800" anchor="ctr"/>
          <a:lstStyle/>
          <a:p>
            <a:pPr>
              <a:defRPr sz="3200">
                <a:solidFill>
                  <a:srgbClr val="FFFFFF"/>
                </a:solidFill>
              </a:defRPr>
            </a:pPr>
            <a:endParaRPr/>
          </a:p>
        </p:txBody>
      </p:sp>
      <p:sp>
        <p:nvSpPr>
          <p:cNvPr id="269" name="48%"/>
          <p:cNvSpPr txBox="1"/>
          <p:nvPr/>
        </p:nvSpPr>
        <p:spPr>
          <a:xfrm>
            <a:off x="8369452" y="7474281"/>
            <a:ext cx="2960523" cy="180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200">
                <a:solidFill>
                  <a:srgbClr val="FFFFFF"/>
                </a:solidFill>
                <a:latin typeface="Calibri Light"/>
                <a:ea typeface="Calibri Light"/>
                <a:cs typeface="Calibri Light"/>
                <a:sym typeface="Calibri Light"/>
              </a:defRPr>
            </a:lvl1pPr>
          </a:lstStyle>
          <a:p>
            <a:r>
              <a:t>48%</a:t>
            </a:r>
          </a:p>
        </p:txBody>
      </p:sp>
      <p:sp>
        <p:nvSpPr>
          <p:cNvPr id="270" name="Take fewer courses  due to textbook costs"/>
          <p:cNvSpPr txBox="1"/>
          <p:nvPr/>
        </p:nvSpPr>
        <p:spPr>
          <a:xfrm>
            <a:off x="11856115" y="7586619"/>
            <a:ext cx="8216207" cy="15025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ts val="5400"/>
              </a:lnSpc>
              <a:defRPr sz="5700">
                <a:solidFill>
                  <a:srgbClr val="3375BB"/>
                </a:solidFill>
                <a:latin typeface="Calibri Light"/>
                <a:ea typeface="Calibri Light"/>
                <a:cs typeface="Calibri Light"/>
                <a:sym typeface="Calibri Light"/>
              </a:defRPr>
            </a:pPr>
            <a:r>
              <a:t>Take fewer courses </a:t>
            </a:r>
            <a:br/>
            <a:r>
              <a:t>due to textbook costs</a:t>
            </a:r>
          </a:p>
        </p:txBody>
      </p:sp>
      <p:sp>
        <p:nvSpPr>
          <p:cNvPr id="271" name="Rectangle"/>
          <p:cNvSpPr/>
          <p:nvPr/>
        </p:nvSpPr>
        <p:spPr>
          <a:xfrm>
            <a:off x="302958" y="9572846"/>
            <a:ext cx="14410815" cy="2153098"/>
          </a:xfrm>
          <a:prstGeom prst="rect">
            <a:avLst/>
          </a:prstGeom>
          <a:solidFill>
            <a:srgbClr val="1B4080"/>
          </a:solidFill>
          <a:ln w="12700">
            <a:miter lim="400000"/>
          </a:ln>
        </p:spPr>
        <p:txBody>
          <a:bodyPr lIns="50800" tIns="50800" rIns="50800" bIns="50800" anchor="ctr"/>
          <a:lstStyle/>
          <a:p>
            <a:pPr>
              <a:defRPr sz="3200">
                <a:solidFill>
                  <a:srgbClr val="FFFFFF"/>
                </a:solidFill>
              </a:defRPr>
            </a:pPr>
            <a:endParaRPr/>
          </a:p>
        </p:txBody>
      </p:sp>
      <p:sp>
        <p:nvSpPr>
          <p:cNvPr id="272" name="Rectangle"/>
          <p:cNvSpPr/>
          <p:nvPr/>
        </p:nvSpPr>
        <p:spPr>
          <a:xfrm>
            <a:off x="14725679" y="9610272"/>
            <a:ext cx="9296021" cy="2090273"/>
          </a:xfrm>
          <a:prstGeom prst="rect">
            <a:avLst/>
          </a:prstGeom>
          <a:solidFill>
            <a:srgbClr val="FFFFFF"/>
          </a:solidFill>
          <a:ln w="62825">
            <a:solidFill>
              <a:srgbClr val="3375BB"/>
            </a:solidFill>
          </a:ln>
        </p:spPr>
        <p:txBody>
          <a:bodyPr lIns="50800" tIns="50800" rIns="50800" bIns="50800" anchor="ctr"/>
          <a:lstStyle/>
          <a:p>
            <a:pPr>
              <a:defRPr sz="3200">
                <a:solidFill>
                  <a:srgbClr val="FFFFFF"/>
                </a:solidFill>
              </a:defRPr>
            </a:pPr>
            <a:endParaRPr/>
          </a:p>
        </p:txBody>
      </p:sp>
      <p:sp>
        <p:nvSpPr>
          <p:cNvPr id="273" name="60%"/>
          <p:cNvSpPr txBox="1"/>
          <p:nvPr/>
        </p:nvSpPr>
        <p:spPr>
          <a:xfrm>
            <a:off x="11531752" y="9798495"/>
            <a:ext cx="2960523" cy="180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200">
                <a:solidFill>
                  <a:srgbClr val="FFFFFF"/>
                </a:solidFill>
                <a:latin typeface="Calibri Light"/>
                <a:ea typeface="Calibri Light"/>
                <a:cs typeface="Calibri Light"/>
                <a:sym typeface="Calibri Light"/>
              </a:defRPr>
            </a:lvl1pPr>
          </a:lstStyle>
          <a:p>
            <a:r>
              <a:t>60%</a:t>
            </a:r>
          </a:p>
        </p:txBody>
      </p:sp>
      <p:sp>
        <p:nvSpPr>
          <p:cNvPr id="274" name="Students go without textbooks due to cost"/>
          <p:cNvSpPr txBox="1"/>
          <p:nvPr/>
        </p:nvSpPr>
        <p:spPr>
          <a:xfrm>
            <a:off x="15128151" y="9910833"/>
            <a:ext cx="8881171" cy="15025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ts val="5400"/>
              </a:lnSpc>
              <a:defRPr sz="5700">
                <a:solidFill>
                  <a:srgbClr val="3375BB"/>
                </a:solidFill>
                <a:latin typeface="Calibri Light"/>
                <a:ea typeface="Calibri Light"/>
                <a:cs typeface="Calibri Light"/>
                <a:sym typeface="Calibri Light"/>
              </a:defRPr>
            </a:lvl1pPr>
          </a:lstStyle>
          <a:p>
            <a:r>
              <a:t>Students go without textbooks due to cost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1200" y="2949667"/>
            <a:ext cx="22721600" cy="5236000"/>
          </a:xfrm>
          <a:prstGeom prst="rect">
            <a:avLst/>
          </a:prstGeom>
        </p:spPr>
        <p:txBody>
          <a:bodyPr lIns="243794" tIns="243794" rIns="243794" bIns="243794" anchor="ctr" anchorCtr="0">
            <a:noAutofit/>
          </a:bodyPr>
          <a:lstStyle/>
          <a:p>
            <a:r>
              <a:rPr lang="en"/>
              <a:t>~40%</a:t>
            </a:r>
          </a:p>
        </p:txBody>
      </p:sp>
      <p:sp>
        <p:nvSpPr>
          <p:cNvPr id="97" name="Shape 97"/>
          <p:cNvSpPr txBox="1">
            <a:spLocks noGrp="1"/>
          </p:cNvSpPr>
          <p:nvPr>
            <p:ph type="subTitle" idx="1"/>
          </p:nvPr>
        </p:nvSpPr>
        <p:spPr>
          <a:xfrm>
            <a:off x="785933" y="8376200"/>
            <a:ext cx="22767200" cy="3516000"/>
          </a:xfrm>
          <a:prstGeom prst="rect">
            <a:avLst/>
          </a:prstGeom>
        </p:spPr>
        <p:txBody>
          <a:bodyPr lIns="243794" tIns="243794" rIns="243794" bIns="243794" anchor="t" anchorCtr="0">
            <a:noAutofit/>
          </a:bodyPr>
          <a:lstStyle/>
          <a:p>
            <a:r>
              <a:rPr lang="en"/>
              <a:t>of community college students graduate in 6 years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831200" y="2949667"/>
            <a:ext cx="22721600" cy="5236000"/>
          </a:xfrm>
          <a:prstGeom prst="rect">
            <a:avLst/>
          </a:prstGeom>
        </p:spPr>
        <p:txBody>
          <a:bodyPr lIns="243794" tIns="243794" rIns="243794" bIns="243794" anchor="ctr" anchorCtr="0">
            <a:noAutofit/>
          </a:bodyPr>
          <a:lstStyle/>
          <a:p>
            <a:r>
              <a:rPr lang="en" dirty="0"/>
              <a:t>800%</a:t>
            </a:r>
          </a:p>
        </p:txBody>
      </p:sp>
      <p:pic>
        <p:nvPicPr>
          <p:cNvPr id="103" name="Shape 103"/>
          <p:cNvPicPr preferRelativeResize="0"/>
          <p:nvPr/>
        </p:nvPicPr>
        <p:blipFill>
          <a:blip r:embed="rId3">
            <a:alphaModFix/>
          </a:blip>
          <a:stretch>
            <a:fillRect/>
          </a:stretch>
        </p:blipFill>
        <p:spPr>
          <a:xfrm>
            <a:off x="9438934" y="8313400"/>
            <a:ext cx="5506133" cy="46972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831200" y="2949667"/>
            <a:ext cx="22721600" cy="5236000"/>
          </a:xfrm>
          <a:prstGeom prst="rect">
            <a:avLst/>
          </a:prstGeom>
        </p:spPr>
        <p:txBody>
          <a:bodyPr lIns="243794" tIns="243794" rIns="243794" bIns="243794" anchor="ctr" anchorCtr="0">
            <a:noAutofit/>
          </a:bodyPr>
          <a:lstStyle/>
          <a:p>
            <a:r>
              <a:rPr lang="en"/>
              <a:t>⅔ </a:t>
            </a:r>
          </a:p>
        </p:txBody>
      </p:sp>
      <p:sp>
        <p:nvSpPr>
          <p:cNvPr id="109" name="Shape 109"/>
          <p:cNvSpPr txBox="1">
            <a:spLocks noGrp="1"/>
          </p:cNvSpPr>
          <p:nvPr>
            <p:ph type="subTitle" idx="1"/>
          </p:nvPr>
        </p:nvSpPr>
        <p:spPr>
          <a:xfrm>
            <a:off x="785933" y="8376200"/>
            <a:ext cx="22767200" cy="3516000"/>
          </a:xfrm>
          <a:prstGeom prst="rect">
            <a:avLst/>
          </a:prstGeom>
        </p:spPr>
        <p:txBody>
          <a:bodyPr lIns="243794" tIns="243794" rIns="243794" bIns="243794" anchor="t" anchorCtr="0">
            <a:noAutofit/>
          </a:bodyPr>
          <a:lstStyle/>
          <a:p>
            <a:r>
              <a:rPr lang="en"/>
              <a:t>don’t purchase required textbook</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5996</TotalTime>
  <Words>1950</Words>
  <Application>Microsoft Macintosh PowerPoint</Application>
  <PresentationFormat>Custom</PresentationFormat>
  <Paragraphs>290</Paragraphs>
  <Slides>29</Slides>
  <Notes>21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White</vt:lpstr>
      <vt:lpstr>PowerPoint Presentation</vt:lpstr>
      <vt:lpstr>Our Purpose</vt:lpstr>
      <vt:lpstr>Open Educational Resources</vt:lpstr>
      <vt:lpstr>OER Is Like Sunlight: A Public Good</vt:lpstr>
      <vt:lpstr>textbook market is broken</vt:lpstr>
      <vt:lpstr>PowerPoint Presentation</vt:lpstr>
      <vt:lpstr>~40%</vt:lpstr>
      <vt:lpstr>800%</vt:lpstr>
      <vt:lpstr>⅔ </vt:lpstr>
      <vt:lpstr>20%</vt:lpstr>
      <vt:lpstr>OER Improves Student Success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Data: Waymaker Efficacy</vt:lpstr>
      <vt:lpstr>PowerPoint Presentation</vt:lpstr>
      <vt:lpstr>PowerPoint Presentation</vt:lpstr>
      <vt:lpstr>OHM Grade Book Student Detail</vt:lpstr>
      <vt:lpstr>Waymaker Catalog (21 subjects)</vt:lpstr>
      <vt:lpstr>OHM Catalog (12 subjects)</vt:lpstr>
      <vt:lpstr>PowerPoint Presentation</vt:lpstr>
      <vt:lpstr>Find Your OER Course(s)</vt:lpstr>
      <vt:lpstr>Lumen Benefits for Students</vt:lpstr>
      <vt:lpstr>Lumen Benefits for Faculty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Joni Felt</cp:lastModifiedBy>
  <cp:revision>47</cp:revision>
  <dcterms:modified xsi:type="dcterms:W3CDTF">2017-10-14T02:01:52Z</dcterms:modified>
</cp:coreProperties>
</file>