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523" r:id="rId3"/>
    <p:sldId id="513" r:id="rId4"/>
    <p:sldId id="514" r:id="rId5"/>
    <p:sldId id="527" r:id="rId6"/>
    <p:sldId id="517" r:id="rId7"/>
    <p:sldId id="516" r:id="rId8"/>
    <p:sldId id="522" r:id="rId9"/>
    <p:sldId id="521" r:id="rId10"/>
    <p:sldId id="524" r:id="rId11"/>
    <p:sldId id="518" r:id="rId12"/>
    <p:sldId id="526" r:id="rId13"/>
    <p:sldId id="52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080"/>
    <a:srgbClr val="721712"/>
    <a:srgbClr val="10285D"/>
    <a:srgbClr val="1633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2" autoAdjust="0"/>
    <p:restoredTop sz="90063" autoAdjust="0"/>
  </p:normalViewPr>
  <p:slideViewPr>
    <p:cSldViewPr snapToGrid="0" snapToObjects="1">
      <p:cViewPr>
        <p:scale>
          <a:sx n="100" d="100"/>
          <a:sy n="100" d="100"/>
        </p:scale>
        <p:origin x="-1312" y="272"/>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clustered"/>
        <c:varyColors val="0"/>
        <c:ser>
          <c:idx val="0"/>
          <c:order val="0"/>
          <c:tx>
            <c:strRef>
              <c:f>Sheet1!$B$1</c:f>
              <c:strCache>
                <c:ptCount val="1"/>
                <c:pt idx="0">
                  <c:v>Open Courses</c:v>
                </c:pt>
              </c:strCache>
            </c:strRef>
          </c:tx>
          <c:spPr>
            <a:solidFill>
              <a:schemeClr val="accent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 or Better</c:v>
                </c:pt>
                <c:pt idx="1">
                  <c:v>Completion</c:v>
                </c:pt>
              </c:strCache>
            </c:strRef>
          </c:cat>
          <c:val>
            <c:numRef>
              <c:f>Sheet1!$B$2:$B$3</c:f>
              <c:numCache>
                <c:formatCode>0%</c:formatCode>
                <c:ptCount val="2"/>
                <c:pt idx="0">
                  <c:v>0.784</c:v>
                </c:pt>
                <c:pt idx="1">
                  <c:v>0.93</c:v>
                </c:pt>
              </c:numCache>
            </c:numRef>
          </c:val>
        </c:ser>
        <c:ser>
          <c:idx val="1"/>
          <c:order val="1"/>
          <c:tx>
            <c:strRef>
              <c:f>Sheet1!$C$1</c:f>
              <c:strCache>
                <c:ptCount val="1"/>
                <c:pt idx="0">
                  <c:v>Traditional Courses</c:v>
                </c:pt>
              </c:strCache>
            </c:strRef>
          </c:tx>
          <c:spPr>
            <a:solidFill>
              <a:schemeClr val="tx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 or Better</c:v>
                </c:pt>
                <c:pt idx="1">
                  <c:v>Completion</c:v>
                </c:pt>
              </c:strCache>
            </c:strRef>
          </c:cat>
          <c:val>
            <c:numRef>
              <c:f>Sheet1!$C$2:$C$3</c:f>
              <c:numCache>
                <c:formatCode>0%</c:formatCode>
                <c:ptCount val="2"/>
                <c:pt idx="0">
                  <c:v>0.742</c:v>
                </c:pt>
                <c:pt idx="1">
                  <c:v>0.846</c:v>
                </c:pt>
              </c:numCache>
            </c:numRef>
          </c:val>
        </c:ser>
        <c:dLbls>
          <c:showLegendKey val="0"/>
          <c:showVal val="1"/>
          <c:showCatName val="0"/>
          <c:showSerName val="0"/>
          <c:showPercent val="0"/>
          <c:showBubbleSize val="0"/>
        </c:dLbls>
        <c:gapWidth val="150"/>
        <c:axId val="-2100497672"/>
        <c:axId val="-2100683256"/>
      </c:barChart>
      <c:catAx>
        <c:axId val="-2100497672"/>
        <c:scaling>
          <c:orientation val="minMax"/>
        </c:scaling>
        <c:delete val="0"/>
        <c:axPos val="b"/>
        <c:majorTickMark val="out"/>
        <c:minorTickMark val="none"/>
        <c:tickLblPos val="nextTo"/>
        <c:txPr>
          <a:bodyPr/>
          <a:lstStyle/>
          <a:p>
            <a:pPr>
              <a:defRPr b="0" i="0">
                <a:latin typeface="Calibri Light"/>
                <a:cs typeface="Calibri Light"/>
              </a:defRPr>
            </a:pPr>
            <a:endParaRPr lang="en-US"/>
          </a:p>
        </c:txPr>
        <c:crossAx val="-2100683256"/>
        <c:crosses val="autoZero"/>
        <c:auto val="1"/>
        <c:lblAlgn val="ctr"/>
        <c:lblOffset val="100"/>
        <c:noMultiLvlLbl val="0"/>
      </c:catAx>
      <c:valAx>
        <c:axId val="-2100683256"/>
        <c:scaling>
          <c:orientation val="minMax"/>
        </c:scaling>
        <c:delete val="0"/>
        <c:axPos val="l"/>
        <c:numFmt formatCode="0%" sourceLinked="1"/>
        <c:majorTickMark val="out"/>
        <c:minorTickMark val="none"/>
        <c:tickLblPos val="nextTo"/>
        <c:crossAx val="-2100497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clustered"/>
        <c:varyColors val="0"/>
        <c:ser>
          <c:idx val="0"/>
          <c:order val="0"/>
          <c:tx>
            <c:strRef>
              <c:f>Sheet1!$B$1</c:f>
              <c:strCache>
                <c:ptCount val="1"/>
                <c:pt idx="0">
                  <c:v>Open Courses</c:v>
                </c:pt>
              </c:strCache>
            </c:strRef>
          </c:tx>
          <c:spPr>
            <a:solidFill>
              <a:schemeClr val="accent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Current Term Credits</c:v>
                </c:pt>
                <c:pt idx="1">
                  <c:v>Next Term Credits</c:v>
                </c:pt>
              </c:strCache>
            </c:strRef>
          </c:cat>
          <c:val>
            <c:numRef>
              <c:f>Sheet1!$B$2:$B$3</c:f>
              <c:numCache>
                <c:formatCode>General</c:formatCode>
                <c:ptCount val="2"/>
                <c:pt idx="0">
                  <c:v>13.0</c:v>
                </c:pt>
                <c:pt idx="1">
                  <c:v>11.0</c:v>
                </c:pt>
              </c:numCache>
            </c:numRef>
          </c:val>
        </c:ser>
        <c:ser>
          <c:idx val="1"/>
          <c:order val="1"/>
          <c:tx>
            <c:strRef>
              <c:f>Sheet1!$C$1</c:f>
              <c:strCache>
                <c:ptCount val="1"/>
                <c:pt idx="0">
                  <c:v>Traditional Courses</c:v>
                </c:pt>
              </c:strCache>
            </c:strRef>
          </c:tx>
          <c:spPr>
            <a:solidFill>
              <a:schemeClr val="tx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Current Term Credits</c:v>
                </c:pt>
                <c:pt idx="1">
                  <c:v>Next Term Credits</c:v>
                </c:pt>
              </c:strCache>
            </c:strRef>
          </c:cat>
          <c:val>
            <c:numRef>
              <c:f>Sheet1!$C$2:$C$3</c:f>
              <c:numCache>
                <c:formatCode>General</c:formatCode>
                <c:ptCount val="2"/>
                <c:pt idx="0">
                  <c:v>11.0</c:v>
                </c:pt>
                <c:pt idx="1">
                  <c:v>9.0</c:v>
                </c:pt>
              </c:numCache>
            </c:numRef>
          </c:val>
        </c:ser>
        <c:dLbls>
          <c:showLegendKey val="0"/>
          <c:showVal val="1"/>
          <c:showCatName val="0"/>
          <c:showSerName val="0"/>
          <c:showPercent val="0"/>
          <c:showBubbleSize val="0"/>
        </c:dLbls>
        <c:gapWidth val="150"/>
        <c:axId val="-2101341544"/>
        <c:axId val="-2101338488"/>
      </c:barChart>
      <c:catAx>
        <c:axId val="-2101341544"/>
        <c:scaling>
          <c:orientation val="minMax"/>
        </c:scaling>
        <c:delete val="0"/>
        <c:axPos val="b"/>
        <c:majorTickMark val="out"/>
        <c:minorTickMark val="none"/>
        <c:tickLblPos val="nextTo"/>
        <c:txPr>
          <a:bodyPr/>
          <a:lstStyle/>
          <a:p>
            <a:pPr>
              <a:defRPr b="0" i="0">
                <a:latin typeface="Calibri Light"/>
                <a:cs typeface="Calibri Light"/>
              </a:defRPr>
            </a:pPr>
            <a:endParaRPr lang="en-US"/>
          </a:p>
        </c:txPr>
        <c:crossAx val="-2101338488"/>
        <c:crosses val="autoZero"/>
        <c:auto val="1"/>
        <c:lblAlgn val="ctr"/>
        <c:lblOffset val="100"/>
        <c:noMultiLvlLbl val="0"/>
      </c:catAx>
      <c:valAx>
        <c:axId val="-2101338488"/>
        <c:scaling>
          <c:orientation val="minMax"/>
        </c:scaling>
        <c:delete val="0"/>
        <c:axPos val="l"/>
        <c:numFmt formatCode="General" sourceLinked="1"/>
        <c:majorTickMark val="out"/>
        <c:minorTickMark val="none"/>
        <c:tickLblPos val="nextTo"/>
        <c:crossAx val="-2101341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A72BE-FCF7-4D4D-9F32-AFB24913889E}" type="datetimeFigureOut">
              <a:rPr lang="en-US" smtClean="0"/>
              <a:t>11/26/17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85F23-7026-5746-AA4C-7BFB3A99629D}" type="slidenum">
              <a:rPr lang="en-US" smtClean="0"/>
              <a:t>‹#›</a:t>
            </a:fld>
            <a:endParaRPr lang="en-US"/>
          </a:p>
        </p:txBody>
      </p:sp>
    </p:spTree>
    <p:extLst>
      <p:ext uri="{BB962C8B-B14F-4D97-AF65-F5344CB8AC3E}">
        <p14:creationId xmlns:p14="http://schemas.microsoft.com/office/powerpoint/2010/main" val="9505735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Session Outline:</a:t>
            </a:r>
          </a:p>
          <a:p>
            <a:r>
              <a:rPr lang="en-US" sz="2000" dirty="0" smtClean="0"/>
              <a:t>What does Lumen offer in math?</a:t>
            </a:r>
          </a:p>
          <a:p>
            <a:r>
              <a:rPr lang="en-US" sz="2000" dirty="0" smtClean="0"/>
              <a:t>Which courses are available? </a:t>
            </a:r>
          </a:p>
          <a:p>
            <a:r>
              <a:rPr lang="en-US" sz="2000" dirty="0" smtClean="0"/>
              <a:t>How do I learn more? </a:t>
            </a:r>
          </a:p>
          <a:p>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1</a:t>
            </a:fld>
            <a:endParaRPr lang="en-US"/>
          </a:p>
        </p:txBody>
      </p:sp>
    </p:spTree>
    <p:extLst>
      <p:ext uri="{BB962C8B-B14F-4D97-AF65-F5344CB8AC3E}">
        <p14:creationId xmlns:p14="http://schemas.microsoft.com/office/powerpoint/2010/main" val="314728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10</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you want to make</a:t>
            </a:r>
            <a:r>
              <a:rPr lang="en-US" sz="2000" baseline="0" dirty="0" smtClean="0"/>
              <a:t> the transition to OER, many choices are available to help you on that path. What’s different about working with Lumen Learning? It comes down to two basic things: 1) well-supported faculty who enjoy a better, simpler starting point for the transition to OER, and 2) a well-supported technical environment and learning experience for your students. </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11</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12</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13</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2</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Lumen has a complete solution for these math courses</a:t>
            </a:r>
          </a:p>
          <a:p>
            <a:r>
              <a:rPr lang="en-US" sz="2000" dirty="0" smtClean="0"/>
              <a:t>We provide it at a fraction of the cost students would pay anywhere else,</a:t>
            </a:r>
            <a:r>
              <a:rPr lang="en-US" sz="2000" baseline="0" dirty="0" smtClean="0"/>
              <a:t> w</a:t>
            </a:r>
            <a:r>
              <a:rPr lang="en-US" sz="2000" dirty="0" smtClean="0"/>
              <a:t>ith day one access.</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We</a:t>
            </a:r>
            <a:r>
              <a:rPr lang="en-US" sz="2000" baseline="0" dirty="0" smtClean="0"/>
              <a:t> are in discussions about system dollars paying for Lumen’s support for OER courses.</a:t>
            </a:r>
          </a:p>
          <a:p>
            <a:r>
              <a:rPr lang="en-US" sz="2000" baseline="0" dirty="0" smtClean="0"/>
              <a:t>Transparent pricing and low cost: $25 per student enrolled in Lumen-supported courses.</a:t>
            </a:r>
          </a:p>
        </p:txBody>
      </p:sp>
      <p:sp>
        <p:nvSpPr>
          <p:cNvPr id="4" name="Slide Number Placeholder 3"/>
          <p:cNvSpPr>
            <a:spLocks noGrp="1"/>
          </p:cNvSpPr>
          <p:nvPr>
            <p:ph type="sldNum" sz="quarter" idx="10"/>
          </p:nvPr>
        </p:nvSpPr>
        <p:spPr/>
        <p:txBody>
          <a:bodyPr/>
          <a:lstStyle/>
          <a:p>
            <a:fld id="{1F985F23-7026-5746-AA4C-7BFB3A99629D}" type="slidenum">
              <a:rPr lang="en-US" smtClean="0"/>
              <a:t>3</a:t>
            </a:fld>
            <a:endParaRPr lang="en-US"/>
          </a:p>
        </p:txBody>
      </p:sp>
    </p:spTree>
    <p:extLst>
      <p:ext uri="{BB962C8B-B14F-4D97-AF65-F5344CB8AC3E}">
        <p14:creationId xmlns:p14="http://schemas.microsoft.com/office/powerpoint/2010/main" val="103624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Lumen Online Homework Manager or OHM courses are a complete package containing open text, videos and algorithmically generated and graded assessments.</a:t>
            </a:r>
            <a:r>
              <a:rPr lang="en-US" sz="2000" dirty="0" smtClean="0">
                <a:effectLst/>
              </a:rPr>
              <a:t>  </a:t>
            </a:r>
          </a:p>
          <a:p>
            <a:r>
              <a:rPr lang="en-US" sz="2000" kern="1200" dirty="0" smtClean="0">
                <a:solidFill>
                  <a:schemeClr val="tx1"/>
                </a:solidFill>
                <a:effectLst/>
                <a:latin typeface="+mn-lt"/>
                <a:ea typeface="+mn-ea"/>
                <a:cs typeface="+mn-cs"/>
              </a:rPr>
              <a:t>OER math courses from Lumen Learning provide instructional content, online practice problems and assessments for many college math courses. Lumen courses combine the flexibility of open educational resources with the reliability, security, accessibility and ease-of-use you expect from an enterprise learning system. Used by thousands of students and instructors each term, Lumen courses are very affordable options. </a:t>
            </a:r>
          </a:p>
          <a:p>
            <a:r>
              <a:rPr lang="en-US" sz="20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4</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 OER math courses from Lumen Learning provide instructional content, online practice problems and assessments for many college math courses. Lumen courses combine the flexibility of open educational resources with the reliability, security, accessibility and ease-of-use you expect from an enterprise learning system. Used by thousands of students and instructors each term, Lumen courses are very affordable options. </a:t>
            </a:r>
          </a:p>
          <a:p>
            <a:r>
              <a:rPr lang="en-US" sz="2000" kern="1200" dirty="0" smtClean="0">
                <a:solidFill>
                  <a:schemeClr val="tx1"/>
                </a:solidFill>
                <a:effectLst/>
                <a:latin typeface="+mn-lt"/>
                <a:ea typeface="+mn-ea"/>
                <a:cs typeface="+mn-cs"/>
              </a:rPr>
              <a:t> </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5</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Curated,</a:t>
            </a:r>
            <a:r>
              <a:rPr lang="en-US" sz="2000" kern="1200" baseline="0" dirty="0" smtClean="0">
                <a:solidFill>
                  <a:schemeClr val="tx1"/>
                </a:solidFill>
                <a:effectLst/>
                <a:latin typeface="+mn-lt"/>
                <a:ea typeface="+mn-ea"/>
                <a:cs typeface="+mn-cs"/>
              </a:rPr>
              <a:t> pre-built courses provide an easy starting point that aligns text, video lessons, problem sets and quizzes with learning outcomes. </a:t>
            </a:r>
            <a:r>
              <a:rPr lang="en-US" sz="2000" kern="1200" dirty="0" smtClean="0">
                <a:solidFill>
                  <a:schemeClr val="tx1"/>
                </a:solidFill>
                <a:effectLst/>
                <a:latin typeface="+mn-lt"/>
                <a:ea typeface="+mn-ea"/>
                <a:cs typeface="+mn-cs"/>
              </a:rPr>
              <a:t>As you customize your course, you can tap into OHM’s huge library of teacher-created questions to choose those that work best for your students. Because its open, you can also create new items and contribute them back to the community. One of the most useful things that Lumen does is bring a kind of snowball model of OER development to faculty, so they are not staring into a Google search box trying to find small pieces to put together.</a:t>
            </a:r>
            <a:r>
              <a:rPr lang="en-US" sz="2000" dirty="0" smtClean="0">
                <a:effectLst/>
              </a:rPr>
              <a:t> </a:t>
            </a:r>
            <a:r>
              <a:rPr lang="en-US" sz="2000" kern="1200" dirty="0" smtClean="0">
                <a:solidFill>
                  <a:schemeClr val="tx1"/>
                </a:solidFill>
                <a:effectLst/>
                <a:latin typeface="+mn-lt"/>
                <a:ea typeface="+mn-ea"/>
                <a:cs typeface="+mn-cs"/>
              </a:rPr>
              <a:t> </a:t>
            </a:r>
            <a:r>
              <a:rPr lang="en-US" sz="2000" dirty="0" smtClean="0">
                <a:effectLst/>
              </a:rPr>
              <a:t> </a:t>
            </a:r>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p>
          <a:p>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6</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85F23-7026-5746-AA4C-7BFB3A99629D}" type="slidenum">
              <a:rPr lang="en-US" smtClean="0"/>
              <a:t>7</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mn-lt"/>
                <a:ea typeface="+mn-ea"/>
                <a:cs typeface="+mn-cs"/>
              </a:rPr>
              <a:t>These are results</a:t>
            </a:r>
            <a:r>
              <a:rPr lang="en-US" sz="2000" b="0" kern="1200" baseline="0" dirty="0" smtClean="0">
                <a:solidFill>
                  <a:schemeClr val="tx1"/>
                </a:solidFill>
                <a:effectLst/>
                <a:latin typeface="+mn-lt"/>
                <a:ea typeface="+mn-ea"/>
                <a:cs typeface="+mn-cs"/>
              </a:rPr>
              <a:t> from research conducted among institutions that offer Lumen-supported OER courses, across 8 institutions, 50 courses and more than 15,000 students. Here, we’re comparing several student success metrics between OER courses (in red) and traditional courses that do not use OER (in blue). The evidence is compelling:  OER courses saw significantly higher passing rates, significantly lower drops and withdrawal rates, and students registered for more credits in the current and next terms, which bodes well for college completion rates. </a:t>
            </a:r>
            <a:endParaRPr lang="en-US" sz="2000" b="0" kern="1200" dirty="0" smtClean="0">
              <a:solidFill>
                <a:schemeClr val="tx1"/>
              </a:solidFill>
              <a:effectLst/>
              <a:latin typeface="+mn-lt"/>
              <a:ea typeface="+mn-ea"/>
              <a:cs typeface="+mn-cs"/>
            </a:endParaRPr>
          </a:p>
          <a:p>
            <a:endParaRPr lang="en-US" sz="2000" dirty="0" smtClean="0"/>
          </a:p>
          <a:p>
            <a:r>
              <a:rPr lang="en-US" sz="2000" baseline="0" dirty="0" smtClean="0"/>
              <a:t>In a nutshell: Lumen offers OER math materials that are extremely flexible, cheaper and better for students.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When we’re working with institutions to adopt OER, we see better results</a:t>
            </a:r>
          </a:p>
          <a:p>
            <a:endParaRPr lang="en-US" sz="2000" baseline="0" dirty="0" smtClean="0"/>
          </a:p>
          <a:p>
            <a:r>
              <a:rPr lang="en-US" sz="2000" baseline="0" dirty="0" smtClean="0"/>
              <a:t>For VCCS Audience: We’ve worked with all 23 colleges across a range of different courses. When we work with you to adopt OER, it works. You will see better results. Stop by this afternoon to see what we’re doing and learn more. Sessions … ? [</a:t>
            </a:r>
            <a:r>
              <a:rPr lang="en-US" sz="2000" dirty="0" smtClean="0"/>
              <a:t>Sessions on </a:t>
            </a:r>
            <a:r>
              <a:rPr lang="en-US" sz="2000" dirty="0" err="1" smtClean="0"/>
              <a:t>Waymaker</a:t>
            </a:r>
            <a:r>
              <a:rPr lang="en-US" sz="2000" dirty="0" smtClean="0"/>
              <a:t> &amp; Lumen OHM]</a:t>
            </a:r>
          </a:p>
          <a:p>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8</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Customizable</a:t>
            </a:r>
            <a:r>
              <a:rPr lang="en-US" sz="2000" baseline="0" dirty="0" smtClean="0"/>
              <a:t> template courses in ma</a:t>
            </a:r>
            <a:r>
              <a:rPr lang="en-US" sz="2000" dirty="0" smtClean="0"/>
              <a:t>ny</a:t>
            </a:r>
            <a:r>
              <a:rPr lang="en-US" sz="2000" baseline="0" dirty="0" smtClean="0"/>
              <a:t> high-enrollment college subjects</a:t>
            </a:r>
            <a:endParaRPr lang="en-US" sz="2000" dirty="0"/>
          </a:p>
        </p:txBody>
      </p:sp>
      <p:sp>
        <p:nvSpPr>
          <p:cNvPr id="4" name="Slide Number Placeholder 3"/>
          <p:cNvSpPr>
            <a:spLocks noGrp="1"/>
          </p:cNvSpPr>
          <p:nvPr>
            <p:ph type="sldNum" sz="quarter" idx="10"/>
          </p:nvPr>
        </p:nvSpPr>
        <p:spPr/>
        <p:txBody>
          <a:bodyPr/>
          <a:lstStyle/>
          <a:p>
            <a:fld id="{1F985F23-7026-5746-AA4C-7BFB3A99629D}" type="slidenum">
              <a:rPr lang="en-US" smtClean="0"/>
              <a:t>9</a:t>
            </a:fld>
            <a:endParaRPr lang="en-US"/>
          </a:p>
        </p:txBody>
      </p:sp>
    </p:spTree>
    <p:extLst>
      <p:ext uri="{BB962C8B-B14F-4D97-AF65-F5344CB8AC3E}">
        <p14:creationId xmlns:p14="http://schemas.microsoft.com/office/powerpoint/2010/main" val="6469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EE6FAA-5C98-8742-8CD8-ABDB2EC4C984}"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253004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EE6FAA-5C98-8742-8CD8-ABDB2EC4C984}"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318552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EE6FAA-5C98-8742-8CD8-ABDB2EC4C984}"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226821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EE6FAA-5C98-8742-8CD8-ABDB2EC4C984}"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354588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E6FAA-5C98-8742-8CD8-ABDB2EC4C984}"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410929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EE6FAA-5C98-8742-8CD8-ABDB2EC4C984}"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38426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EE6FAA-5C98-8742-8CD8-ABDB2EC4C984}" type="datetimeFigureOut">
              <a:rPr lang="en-US" smtClean="0"/>
              <a:t>11/26/17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21083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EE6FAA-5C98-8742-8CD8-ABDB2EC4C984}" type="datetimeFigureOut">
              <a:rPr lang="en-US" smtClean="0"/>
              <a:t>11/26/17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50083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E6FAA-5C98-8742-8CD8-ABDB2EC4C984}" type="datetimeFigureOut">
              <a:rPr lang="en-US" smtClean="0"/>
              <a:t>11/26/17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20017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E6FAA-5C98-8742-8CD8-ABDB2EC4C984}"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428471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E6FAA-5C98-8742-8CD8-ABDB2EC4C984}"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757703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E6FAA-5C98-8742-8CD8-ABDB2EC4C984}" type="datetimeFigureOut">
              <a:rPr lang="en-US" smtClean="0"/>
              <a:t>11/26/17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5055C-4B04-A24C-AAB5-C9F3646F92DD}" type="slidenum">
              <a:rPr lang="en-US" smtClean="0"/>
              <a:t>‹#›</a:t>
            </a:fld>
            <a:endParaRPr lang="en-US"/>
          </a:p>
        </p:txBody>
      </p:sp>
    </p:spTree>
    <p:extLst>
      <p:ext uri="{BB962C8B-B14F-4D97-AF65-F5344CB8AC3E}">
        <p14:creationId xmlns:p14="http://schemas.microsoft.com/office/powerpoint/2010/main" val="382127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lumenlearning.com/demo-request/" TargetMode="External"/><Relationship Id="rId4" Type="http://schemas.openxmlformats.org/officeDocument/2006/relationships/hyperlink" Target="https://ohm.lumenlearning.com/" TargetMode="Externa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duation_1010x560.png"/>
          <p:cNvPicPr>
            <a:picLocks noChangeAspect="1"/>
          </p:cNvPicPr>
          <p:nvPr/>
        </p:nvPicPr>
        <p:blipFill rotWithShape="1">
          <a:blip r:embed="rId3">
            <a:extLst>
              <a:ext uri="{28A0092B-C50C-407E-A947-70E740481C1C}">
                <a14:useLocalDpi xmlns:a14="http://schemas.microsoft.com/office/drawing/2010/main" val="0"/>
              </a:ext>
            </a:extLst>
          </a:blip>
          <a:srcRect l="7658" r="13864"/>
          <a:stretch/>
        </p:blipFill>
        <p:spPr>
          <a:xfrm>
            <a:off x="-86155" y="-66848"/>
            <a:ext cx="9289144" cy="6997420"/>
          </a:xfrm>
          <a:prstGeom prst="rect">
            <a:avLst/>
          </a:prstGeom>
        </p:spPr>
      </p:pic>
      <p:sp>
        <p:nvSpPr>
          <p:cNvPr id="5" name="Rectangle 4"/>
          <p:cNvSpPr/>
          <p:nvPr/>
        </p:nvSpPr>
        <p:spPr>
          <a:xfrm>
            <a:off x="-86155" y="-72571"/>
            <a:ext cx="9289143" cy="7003143"/>
          </a:xfrm>
          <a:prstGeom prst="rect">
            <a:avLst/>
          </a:prstGeom>
          <a:solidFill>
            <a:srgbClr val="1B4080">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562183" y="3908489"/>
            <a:ext cx="0" cy="1364807"/>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74180" y="3869613"/>
            <a:ext cx="5912620" cy="1200329"/>
          </a:xfrm>
          <a:prstGeom prst="rect">
            <a:avLst/>
          </a:prstGeom>
          <a:noFill/>
        </p:spPr>
        <p:txBody>
          <a:bodyPr wrap="square" rtlCol="0" anchor="t">
            <a:spAutoFit/>
          </a:bodyPr>
          <a:lstStyle/>
          <a:p>
            <a:r>
              <a:rPr lang="en-US" sz="3600" dirty="0" smtClean="0">
                <a:solidFill>
                  <a:schemeClr val="bg1"/>
                </a:solidFill>
                <a:latin typeface="Calibri Light"/>
                <a:cs typeface="Calibri Light"/>
              </a:rPr>
              <a:t>OER for Math: Lumen Online Homework Manager (OHM)</a:t>
            </a:r>
          </a:p>
        </p:txBody>
      </p:sp>
      <p:sp>
        <p:nvSpPr>
          <p:cNvPr id="12" name="TextBox 11"/>
          <p:cNvSpPr txBox="1"/>
          <p:nvPr/>
        </p:nvSpPr>
        <p:spPr>
          <a:xfrm>
            <a:off x="180283" y="6451836"/>
            <a:ext cx="6171606" cy="307777"/>
          </a:xfrm>
          <a:prstGeom prst="rect">
            <a:avLst/>
          </a:prstGeom>
          <a:noFill/>
        </p:spPr>
        <p:txBody>
          <a:bodyPr wrap="none" rtlCol="0">
            <a:spAutoFit/>
          </a:bodyPr>
          <a:lstStyle/>
          <a:p>
            <a:r>
              <a:rPr lang="en-US" sz="1400" dirty="0">
                <a:solidFill>
                  <a:schemeClr val="bg1"/>
                </a:solidFill>
                <a:latin typeface="Calibri Light"/>
                <a:cs typeface="Calibri Light"/>
              </a:rPr>
              <a:t>Creative Commons Attribution 4.0 License, Lumen Learning unless otherwise noted</a:t>
            </a:r>
          </a:p>
        </p:txBody>
      </p:sp>
      <p:pic>
        <p:nvPicPr>
          <p:cNvPr id="9" name="Picture 8" descr="Lumen-OnDark.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0166" y="4051155"/>
            <a:ext cx="5359857" cy="1786619"/>
          </a:xfrm>
          <a:prstGeom prst="rect">
            <a:avLst/>
          </a:prstGeom>
        </p:spPr>
      </p:pic>
      <p:pic>
        <p:nvPicPr>
          <p:cNvPr id="13" name="Picture 12"/>
          <p:cNvPicPr>
            <a:picLocks noChangeAspect="1"/>
          </p:cNvPicPr>
          <p:nvPr/>
        </p:nvPicPr>
        <p:blipFill>
          <a:blip r:embed="rId5"/>
          <a:stretch>
            <a:fillRect/>
          </a:stretch>
        </p:blipFill>
        <p:spPr>
          <a:xfrm>
            <a:off x="622300" y="3905105"/>
            <a:ext cx="1587500" cy="444500"/>
          </a:xfrm>
          <a:prstGeom prst="rect">
            <a:avLst/>
          </a:prstGeom>
        </p:spPr>
      </p:pic>
    </p:spTree>
    <p:extLst>
      <p:ext uri="{BB962C8B-B14F-4D97-AF65-F5344CB8AC3E}">
        <p14:creationId xmlns:p14="http://schemas.microsoft.com/office/powerpoint/2010/main" val="6411821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57063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Lumen Support Fee Pricing</a:t>
            </a:r>
            <a:endParaRPr lang="en-US" sz="3400" dirty="0">
              <a:solidFill>
                <a:schemeClr val="bg1"/>
              </a:solidFill>
              <a:latin typeface="Calibri Light"/>
              <a:cs typeface="Calibri Light"/>
            </a:endParaRPr>
          </a:p>
        </p:txBody>
      </p:sp>
      <p:sp>
        <p:nvSpPr>
          <p:cNvPr id="11" name="TextBox 10"/>
          <p:cNvSpPr txBox="1"/>
          <p:nvPr/>
        </p:nvSpPr>
        <p:spPr>
          <a:xfrm>
            <a:off x="636961" y="1695348"/>
            <a:ext cx="7851211" cy="5893921"/>
          </a:xfrm>
          <a:prstGeom prst="rect">
            <a:avLst/>
          </a:prstGeom>
          <a:noFill/>
        </p:spPr>
        <p:txBody>
          <a:bodyPr wrap="square" rtlCol="0">
            <a:spAutoFit/>
          </a:bodyPr>
          <a:lstStyle/>
          <a:p>
            <a:pPr>
              <a:spcBef>
                <a:spcPts val="600"/>
              </a:spcBef>
            </a:pPr>
            <a:r>
              <a:rPr lang="en-US" sz="2800" dirty="0" smtClean="0">
                <a:latin typeface="Calibri Light"/>
                <a:cs typeface="Calibri Light"/>
              </a:rPr>
              <a:t>$25 per student enrollment for all courses using Lumen OHM</a:t>
            </a:r>
          </a:p>
          <a:p>
            <a:pPr>
              <a:spcBef>
                <a:spcPts val="600"/>
              </a:spcBef>
            </a:pPr>
            <a:r>
              <a:rPr lang="en-US" sz="1400" dirty="0" smtClean="0">
                <a:latin typeface="Calibri Light"/>
                <a:cs typeface="Calibri Light"/>
              </a:rPr>
              <a:t> </a:t>
            </a:r>
          </a:p>
          <a:p>
            <a:pPr marL="342900" indent="-342900">
              <a:spcBef>
                <a:spcPts val="0"/>
              </a:spcBef>
              <a:buFont typeface="Arial"/>
              <a:buChar char="•"/>
            </a:pPr>
            <a:r>
              <a:rPr lang="en-US" sz="2000" dirty="0">
                <a:latin typeface="Calibri Light"/>
                <a:cs typeface="Calibri Light"/>
              </a:rPr>
              <a:t>Automatic, day one access for all students via LMS</a:t>
            </a:r>
          </a:p>
          <a:p>
            <a:pPr marL="342900" indent="-342900">
              <a:buFont typeface="Arial"/>
              <a:buChar char="•"/>
            </a:pPr>
            <a:r>
              <a:rPr lang="en-US" sz="2000" dirty="0">
                <a:latin typeface="Calibri Light"/>
                <a:cs typeface="Calibri Light"/>
              </a:rPr>
              <a:t>Paid by student through bookstore/</a:t>
            </a:r>
            <a:r>
              <a:rPr lang="en-US" sz="2000" dirty="0" err="1">
                <a:latin typeface="Calibri Light"/>
                <a:cs typeface="Calibri Light"/>
              </a:rPr>
              <a:t>IncludED</a:t>
            </a:r>
            <a:r>
              <a:rPr lang="en-US" sz="2000" dirty="0">
                <a:latin typeface="Calibri Light"/>
                <a:cs typeface="Calibri Light"/>
              </a:rPr>
              <a:t>™, a course materials fee, or students can purchase an access code through the bookstore</a:t>
            </a:r>
            <a:endParaRPr lang="en-US" sz="2000" dirty="0">
              <a:latin typeface="Calibri Light"/>
              <a:cs typeface="Calibri Light"/>
            </a:endParaRPr>
          </a:p>
          <a:p>
            <a:pPr marL="342900" indent="-342900">
              <a:spcBef>
                <a:spcPts val="0"/>
              </a:spcBef>
              <a:buFont typeface="Arial"/>
              <a:buChar char="•"/>
            </a:pPr>
            <a:r>
              <a:rPr lang="en-US" sz="2000" dirty="0">
                <a:latin typeface="Calibri Light"/>
                <a:cs typeface="Calibri Light"/>
              </a:rPr>
              <a:t>No external textbook cost</a:t>
            </a:r>
          </a:p>
          <a:p>
            <a:pPr marL="342900" indent="-342900">
              <a:spcBef>
                <a:spcPts val="0"/>
              </a:spcBef>
              <a:buFont typeface="Arial"/>
              <a:buChar char="•"/>
            </a:pPr>
            <a:r>
              <a:rPr lang="en-US" sz="2000" dirty="0">
                <a:latin typeface="Calibri Light"/>
                <a:cs typeface="Calibri Light"/>
              </a:rPr>
              <a:t>No bookstore markup</a:t>
            </a:r>
          </a:p>
          <a:p>
            <a:pPr marL="342900" indent="-342900">
              <a:spcBef>
                <a:spcPts val="0"/>
              </a:spcBef>
              <a:buFont typeface="Arial"/>
              <a:buChar char="•"/>
            </a:pPr>
            <a:r>
              <a:rPr lang="en-US" sz="2000" dirty="0">
                <a:latin typeface="Calibri Light"/>
                <a:cs typeface="Calibri Light"/>
              </a:rPr>
              <a:t>Includes technical and faculty support</a:t>
            </a:r>
          </a:p>
          <a:p>
            <a:pPr>
              <a:spcBef>
                <a:spcPts val="0"/>
              </a:spcBef>
            </a:pPr>
            <a:endParaRPr lang="en-US" sz="2000" dirty="0">
              <a:latin typeface="Calibri Light"/>
              <a:cs typeface="Calibri Light"/>
            </a:endParaRPr>
          </a:p>
          <a:p>
            <a:pPr>
              <a:spcBef>
                <a:spcPts val="600"/>
              </a:spcBef>
            </a:pPr>
            <a:r>
              <a:rPr lang="en-US" sz="2800" dirty="0">
                <a:latin typeface="Calibri Light"/>
                <a:cs typeface="Calibri Light"/>
              </a:rPr>
              <a:t>Training:</a:t>
            </a:r>
          </a:p>
          <a:p>
            <a:pPr>
              <a:spcBef>
                <a:spcPts val="600"/>
              </a:spcBef>
            </a:pPr>
            <a:r>
              <a:rPr lang="en-US" sz="2000" dirty="0">
                <a:latin typeface="Calibri Light"/>
                <a:cs typeface="Calibri Light"/>
              </a:rPr>
              <a:t>Dedicated workshop-style training available upon request for an additional fee. May be recommended for larger groups.  </a:t>
            </a:r>
          </a:p>
          <a:p>
            <a:pPr>
              <a:spcBef>
                <a:spcPts val="0"/>
              </a:spcBef>
            </a:pPr>
            <a:endParaRPr lang="en-US" sz="2000" dirty="0" smtClean="0">
              <a:latin typeface="Calibri Light"/>
              <a:cs typeface="Calibri Light"/>
            </a:endParaRPr>
          </a:p>
          <a:p>
            <a:pPr marL="342900" indent="-342900">
              <a:spcBef>
                <a:spcPts val="0"/>
              </a:spcBef>
              <a:buFont typeface="Arial"/>
              <a:buChar char="•"/>
            </a:pPr>
            <a:endParaRPr lang="en-US" sz="2000" dirty="0">
              <a:latin typeface="Calibri Light"/>
              <a:cs typeface="Calibri Light"/>
            </a:endParaRPr>
          </a:p>
          <a:p>
            <a:pPr>
              <a:spcBef>
                <a:spcPts val="0"/>
              </a:spcBef>
            </a:pPr>
            <a:endParaRPr lang="en-US" sz="2000" dirty="0">
              <a:latin typeface="Calibri Light"/>
              <a:cs typeface="Calibri Light"/>
            </a:endParaRPr>
          </a:p>
          <a:p>
            <a:endParaRPr lang="en-US" sz="2400" dirty="0">
              <a:solidFill>
                <a:srgbClr val="000000"/>
              </a:solidFill>
              <a:latin typeface="Calibri Light"/>
              <a:cs typeface="Calibri Light"/>
            </a:endParaRPr>
          </a:p>
        </p:txBody>
      </p:sp>
    </p:spTree>
    <p:extLst>
      <p:ext uri="{BB962C8B-B14F-4D97-AF65-F5344CB8AC3E}">
        <p14:creationId xmlns:p14="http://schemas.microsoft.com/office/powerpoint/2010/main" val="4761797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54428" y="-145143"/>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60746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Why Lumen-supported Math? </a:t>
            </a:r>
            <a:endParaRPr lang="en-US" sz="3400" dirty="0">
              <a:solidFill>
                <a:schemeClr val="bg1"/>
              </a:solidFill>
              <a:latin typeface="Calibri Light"/>
              <a:cs typeface="Calibri Light"/>
            </a:endParaRPr>
          </a:p>
        </p:txBody>
      </p:sp>
      <p:sp>
        <p:nvSpPr>
          <p:cNvPr id="13" name="TextBox 12"/>
          <p:cNvSpPr txBox="1"/>
          <p:nvPr/>
        </p:nvSpPr>
        <p:spPr>
          <a:xfrm>
            <a:off x="636961" y="2118363"/>
            <a:ext cx="5751139" cy="3908762"/>
          </a:xfrm>
          <a:prstGeom prst="rect">
            <a:avLst/>
          </a:prstGeom>
          <a:noFill/>
        </p:spPr>
        <p:txBody>
          <a:bodyPr wrap="square" rtlCol="0">
            <a:spAutoFit/>
          </a:bodyPr>
          <a:lstStyle/>
          <a:p>
            <a:r>
              <a:rPr lang="en-US" sz="2200" dirty="0" smtClean="0">
                <a:solidFill>
                  <a:srgbClr val="000000"/>
                </a:solidFill>
                <a:latin typeface="Calibri Light"/>
                <a:cs typeface="Calibri Light"/>
              </a:rPr>
              <a:t>Well-supported Faculty</a:t>
            </a:r>
          </a:p>
          <a:p>
            <a:pPr marL="457200" indent="-457200">
              <a:buFont typeface="Arial"/>
              <a:buChar char="•"/>
            </a:pPr>
            <a:r>
              <a:rPr lang="en-US" sz="2000" dirty="0">
                <a:solidFill>
                  <a:srgbClr val="000000"/>
                </a:solidFill>
                <a:latin typeface="Calibri Light"/>
                <a:cs typeface="Calibri Light"/>
              </a:rPr>
              <a:t>Faculty-friendly training and ongoing support</a:t>
            </a:r>
          </a:p>
          <a:p>
            <a:pPr marL="457200" indent="-457200">
              <a:buFont typeface="Arial"/>
              <a:buChar char="•"/>
            </a:pPr>
            <a:r>
              <a:rPr lang="en-US" sz="2000" dirty="0" smtClean="0">
                <a:solidFill>
                  <a:srgbClr val="000000"/>
                </a:solidFill>
                <a:latin typeface="Calibri Light"/>
                <a:cs typeface="Calibri Light"/>
              </a:rPr>
              <a:t>Curated </a:t>
            </a:r>
            <a:r>
              <a:rPr lang="en-US" sz="2000" dirty="0">
                <a:solidFill>
                  <a:srgbClr val="000000"/>
                </a:solidFill>
                <a:latin typeface="Calibri Light"/>
                <a:cs typeface="Calibri Light"/>
              </a:rPr>
              <a:t>courses provide simple starting point </a:t>
            </a:r>
            <a:endParaRPr lang="en-US" sz="2000" dirty="0" smtClean="0">
              <a:solidFill>
                <a:srgbClr val="000000"/>
              </a:solidFill>
              <a:latin typeface="Calibri Light"/>
              <a:cs typeface="Calibri Light"/>
            </a:endParaRPr>
          </a:p>
          <a:p>
            <a:pPr marL="457200" indent="-457200">
              <a:buFont typeface="Arial"/>
              <a:buChar char="•"/>
            </a:pPr>
            <a:r>
              <a:rPr lang="en-US" sz="2000" dirty="0" smtClean="0">
                <a:solidFill>
                  <a:srgbClr val="000000"/>
                </a:solidFill>
                <a:latin typeface="Calibri Light"/>
                <a:cs typeface="Calibri Light"/>
              </a:rPr>
              <a:t>Flexible options to customize, edit, remix content</a:t>
            </a:r>
          </a:p>
          <a:p>
            <a:pPr marL="457200" indent="-457200">
              <a:buFont typeface="Arial"/>
              <a:buChar char="•"/>
            </a:pPr>
            <a:r>
              <a:rPr lang="en-US" sz="2000" dirty="0" smtClean="0">
                <a:solidFill>
                  <a:srgbClr val="000000"/>
                </a:solidFill>
                <a:latin typeface="Calibri Light"/>
                <a:cs typeface="Calibri Light"/>
              </a:rPr>
              <a:t>Sharing across collaborative customer community</a:t>
            </a:r>
          </a:p>
          <a:p>
            <a:endParaRPr lang="en-US" sz="2200" dirty="0" smtClean="0">
              <a:solidFill>
                <a:srgbClr val="000000"/>
              </a:solidFill>
              <a:latin typeface="Calibri Light"/>
              <a:cs typeface="Calibri Light"/>
            </a:endParaRPr>
          </a:p>
          <a:p>
            <a:r>
              <a:rPr lang="en-US" sz="2200" dirty="0" smtClean="0">
                <a:solidFill>
                  <a:srgbClr val="000000"/>
                </a:solidFill>
                <a:latin typeface="Calibri Light"/>
                <a:cs typeface="Calibri Light"/>
              </a:rPr>
              <a:t>Well-supported Learning Experience</a:t>
            </a:r>
          </a:p>
          <a:p>
            <a:pPr marL="457200" indent="-457200">
              <a:buFont typeface="Arial"/>
              <a:buChar char="•"/>
            </a:pPr>
            <a:r>
              <a:rPr lang="en-US" sz="2000" dirty="0" smtClean="0">
                <a:solidFill>
                  <a:srgbClr val="000000"/>
                </a:solidFill>
                <a:latin typeface="Calibri Light"/>
                <a:cs typeface="Calibri Light"/>
              </a:rPr>
              <a:t>Highly secure, reliable technical environment</a:t>
            </a:r>
          </a:p>
          <a:p>
            <a:pPr marL="457200" indent="-457200">
              <a:buFont typeface="Arial"/>
              <a:buChar char="•"/>
            </a:pPr>
            <a:r>
              <a:rPr lang="en-US" sz="2000" dirty="0" smtClean="0">
                <a:solidFill>
                  <a:srgbClr val="000000"/>
                </a:solidFill>
                <a:latin typeface="Calibri Light"/>
                <a:cs typeface="Calibri Light"/>
              </a:rPr>
              <a:t>Investment to meet accessibility standards</a:t>
            </a:r>
          </a:p>
          <a:p>
            <a:pPr marL="457200" indent="-457200">
              <a:buFont typeface="Arial"/>
              <a:buChar char="•"/>
            </a:pPr>
            <a:r>
              <a:rPr lang="en-US" sz="2000" dirty="0" smtClean="0">
                <a:solidFill>
                  <a:srgbClr val="000000"/>
                </a:solidFill>
                <a:latin typeface="Calibri Light"/>
                <a:cs typeface="Calibri Light"/>
              </a:rPr>
              <a:t>Seamless LMS integration and grade return</a:t>
            </a:r>
          </a:p>
          <a:p>
            <a:pPr marL="457200" indent="-457200">
              <a:buFont typeface="Arial"/>
              <a:buChar char="•"/>
            </a:pPr>
            <a:r>
              <a:rPr lang="en-US" sz="2000" dirty="0" smtClean="0">
                <a:solidFill>
                  <a:srgbClr val="000000"/>
                </a:solidFill>
                <a:latin typeface="Calibri Light"/>
                <a:cs typeface="Calibri Light"/>
              </a:rPr>
              <a:t>Strong support for wide-scale adoption</a:t>
            </a:r>
          </a:p>
          <a:p>
            <a:endParaRPr lang="en-US" sz="2200" dirty="0">
              <a:solidFill>
                <a:srgbClr val="000000"/>
              </a:solidFill>
              <a:latin typeface="Calibri Light"/>
              <a:cs typeface="Calibri Light"/>
            </a:endParaRPr>
          </a:p>
        </p:txBody>
      </p:sp>
      <p:pic>
        <p:nvPicPr>
          <p:cNvPr id="3" name="Picture 2"/>
          <p:cNvPicPr>
            <a:picLocks noChangeAspect="1"/>
          </p:cNvPicPr>
          <p:nvPr/>
        </p:nvPicPr>
        <p:blipFill rotWithShape="1">
          <a:blip r:embed="rId3"/>
          <a:srcRect l="32639" r="36250"/>
          <a:stretch/>
        </p:blipFill>
        <p:spPr>
          <a:xfrm>
            <a:off x="6674736" y="2029464"/>
            <a:ext cx="2278763" cy="4061162"/>
          </a:xfrm>
          <a:prstGeom prst="rect">
            <a:avLst/>
          </a:prstGeom>
        </p:spPr>
      </p:pic>
    </p:spTree>
    <p:extLst>
      <p:ext uri="{BB962C8B-B14F-4D97-AF65-F5344CB8AC3E}">
        <p14:creationId xmlns:p14="http://schemas.microsoft.com/office/powerpoint/2010/main" val="38806496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30266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Next Steps</a:t>
            </a:r>
            <a:endParaRPr lang="en-US" sz="3400" dirty="0">
              <a:solidFill>
                <a:schemeClr val="bg1"/>
              </a:solidFill>
              <a:latin typeface="Calibri Light"/>
              <a:cs typeface="Calibri Light"/>
            </a:endParaRPr>
          </a:p>
        </p:txBody>
      </p:sp>
      <p:sp>
        <p:nvSpPr>
          <p:cNvPr id="11" name="TextBox 10"/>
          <p:cNvSpPr txBox="1"/>
          <p:nvPr/>
        </p:nvSpPr>
        <p:spPr>
          <a:xfrm>
            <a:off x="636961" y="2004063"/>
            <a:ext cx="7851211" cy="3970318"/>
          </a:xfrm>
          <a:prstGeom prst="rect">
            <a:avLst/>
          </a:prstGeom>
          <a:noFill/>
        </p:spPr>
        <p:txBody>
          <a:bodyPr wrap="square" rtlCol="0">
            <a:spAutoFit/>
          </a:bodyPr>
          <a:lstStyle/>
          <a:p>
            <a:pPr>
              <a:spcBef>
                <a:spcPts val="0"/>
              </a:spcBef>
            </a:pPr>
            <a:r>
              <a:rPr lang="en-US" sz="2800" dirty="0">
                <a:latin typeface="Calibri Light"/>
                <a:cs typeface="Calibri Light"/>
              </a:rPr>
              <a:t>Request </a:t>
            </a:r>
            <a:r>
              <a:rPr lang="en-US" sz="2800" dirty="0" smtClean="0">
                <a:latin typeface="Calibri Light"/>
                <a:cs typeface="Calibri Light"/>
              </a:rPr>
              <a:t>a Lumen OHM demo</a:t>
            </a:r>
            <a:endParaRPr lang="en-US" sz="2800" dirty="0">
              <a:latin typeface="Calibri Light"/>
              <a:cs typeface="Calibri Light"/>
            </a:endParaRPr>
          </a:p>
          <a:p>
            <a:pPr marL="457200" indent="-457200">
              <a:spcBef>
                <a:spcPts val="0"/>
              </a:spcBef>
              <a:buFont typeface="Arial"/>
              <a:buChar char="•"/>
            </a:pPr>
            <a:r>
              <a:rPr lang="en-US" sz="2800" dirty="0" smtClean="0">
                <a:latin typeface="Calibri Light"/>
                <a:cs typeface="Calibri Light"/>
              </a:rPr>
              <a:t>Ask your </a:t>
            </a:r>
            <a:r>
              <a:rPr lang="en-US" sz="2800" dirty="0">
                <a:latin typeface="Calibri Light"/>
                <a:cs typeface="Calibri Light"/>
              </a:rPr>
              <a:t>Follett representative</a:t>
            </a:r>
          </a:p>
          <a:p>
            <a:pPr marL="457200" indent="-457200">
              <a:buFont typeface="Arial"/>
              <a:buChar char="•"/>
            </a:pPr>
            <a:r>
              <a:rPr lang="en-US" sz="2800" dirty="0">
                <a:latin typeface="Calibri Light"/>
                <a:cs typeface="Calibri Light"/>
              </a:rPr>
              <a:t>Ask </a:t>
            </a:r>
            <a:r>
              <a:rPr lang="en-US" sz="2800" dirty="0">
                <a:latin typeface="Calibri Light"/>
                <a:cs typeface="Calibri Light"/>
                <a:hlinkClick r:id="rId3"/>
              </a:rPr>
              <a:t>Lumen Learning</a:t>
            </a:r>
            <a:endParaRPr lang="en-US" sz="2800" dirty="0">
              <a:latin typeface="Calibri Light"/>
              <a:cs typeface="Calibri Light"/>
            </a:endParaRPr>
          </a:p>
          <a:p>
            <a:pPr marL="457200" indent="-457200">
              <a:spcBef>
                <a:spcPts val="0"/>
              </a:spcBef>
              <a:buFont typeface="Arial"/>
              <a:buChar char="•"/>
            </a:pPr>
            <a:endParaRPr lang="en-US" sz="2800" dirty="0">
              <a:solidFill>
                <a:srgbClr val="000000"/>
              </a:solidFill>
              <a:latin typeface="Calibri Light"/>
              <a:cs typeface="Calibri Light"/>
            </a:endParaRPr>
          </a:p>
          <a:p>
            <a:r>
              <a:rPr lang="en-US" sz="2800" dirty="0" smtClean="0">
                <a:latin typeface="Calibri Light"/>
                <a:cs typeface="Calibri Light"/>
              </a:rPr>
              <a:t>Visit </a:t>
            </a:r>
            <a:r>
              <a:rPr lang="en-US" sz="2800" dirty="0" smtClean="0">
                <a:latin typeface="Calibri Light"/>
                <a:cs typeface="Calibri Light"/>
                <a:hlinkClick r:id="rId4"/>
              </a:rPr>
              <a:t>ohm.lumenlearning.com</a:t>
            </a:r>
            <a:r>
              <a:rPr lang="en-US" sz="2800" dirty="0" smtClean="0">
                <a:latin typeface="Calibri Light"/>
                <a:cs typeface="Calibri Light"/>
              </a:rPr>
              <a:t> to:</a:t>
            </a:r>
          </a:p>
          <a:p>
            <a:pPr marL="457200" indent="-457200">
              <a:buFont typeface="Arial"/>
              <a:buChar char="•"/>
            </a:pPr>
            <a:r>
              <a:rPr lang="en-US" sz="2800" dirty="0" smtClean="0">
                <a:latin typeface="Calibri Light"/>
                <a:cs typeface="Calibri Light"/>
              </a:rPr>
              <a:t>Experience the student view</a:t>
            </a:r>
          </a:p>
          <a:p>
            <a:pPr marL="457200" indent="-457200">
              <a:buFont typeface="Arial"/>
              <a:buChar char="•"/>
            </a:pPr>
            <a:r>
              <a:rPr lang="en-US" sz="2800" dirty="0" smtClean="0">
                <a:latin typeface="Calibri Light"/>
                <a:cs typeface="Calibri Light"/>
              </a:rPr>
              <a:t>Request an instructor account to explore OHM, set up and customize a test course</a:t>
            </a:r>
          </a:p>
          <a:p>
            <a:pPr>
              <a:spcBef>
                <a:spcPts val="0"/>
              </a:spcBef>
            </a:pPr>
            <a:endParaRPr lang="en-US" sz="2800" dirty="0" smtClean="0">
              <a:latin typeface="Calibri Light"/>
              <a:cs typeface="Calibri Light"/>
            </a:endParaRPr>
          </a:p>
        </p:txBody>
      </p:sp>
    </p:spTree>
    <p:extLst>
      <p:ext uri="{BB962C8B-B14F-4D97-AF65-F5344CB8AC3E}">
        <p14:creationId xmlns:p14="http://schemas.microsoft.com/office/powerpoint/2010/main" val="6369459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142748" y="1133153"/>
            <a:ext cx="7061371" cy="3662541"/>
          </a:xfrm>
          <a:prstGeom prst="rect">
            <a:avLst/>
          </a:prstGeom>
          <a:noFill/>
        </p:spPr>
        <p:txBody>
          <a:bodyPr wrap="square" rtlCol="0">
            <a:spAutoFit/>
          </a:bodyPr>
          <a:lstStyle/>
          <a:p>
            <a:endParaRPr lang="en-US" sz="3200" dirty="0" smtClean="0">
              <a:solidFill>
                <a:schemeClr val="bg1"/>
              </a:solidFill>
              <a:latin typeface="Calibri Light"/>
              <a:cs typeface="Calibri Light"/>
            </a:endParaRPr>
          </a:p>
          <a:p>
            <a:endParaRPr lang="en-US" sz="3200" dirty="0">
              <a:solidFill>
                <a:schemeClr val="bg1"/>
              </a:solidFill>
              <a:latin typeface="Calibri Light"/>
              <a:cs typeface="Calibri Light"/>
            </a:endParaRPr>
          </a:p>
          <a:p>
            <a:endParaRPr lang="en-US" sz="3200" dirty="0" smtClean="0">
              <a:solidFill>
                <a:schemeClr val="bg1"/>
              </a:solidFill>
              <a:latin typeface="Calibri Light"/>
              <a:cs typeface="Calibri Light"/>
            </a:endParaRPr>
          </a:p>
          <a:p>
            <a:endParaRPr lang="en-US" sz="3200" dirty="0">
              <a:solidFill>
                <a:schemeClr val="bg1"/>
              </a:solidFill>
              <a:latin typeface="Calibri Light"/>
              <a:cs typeface="Calibri Light"/>
            </a:endParaRPr>
          </a:p>
          <a:p>
            <a:endParaRPr lang="en-US" sz="3200" dirty="0" smtClean="0">
              <a:solidFill>
                <a:schemeClr val="bg1"/>
              </a:solidFill>
              <a:latin typeface="Calibri Light"/>
              <a:cs typeface="Calibri Light"/>
            </a:endParaRPr>
          </a:p>
          <a:p>
            <a:endParaRPr lang="en-US" sz="3200" dirty="0">
              <a:solidFill>
                <a:schemeClr val="bg1"/>
              </a:solidFill>
              <a:latin typeface="Calibri Light"/>
              <a:cs typeface="Calibri Light"/>
            </a:endParaRPr>
          </a:p>
          <a:p>
            <a:r>
              <a:rPr lang="en-US" sz="4000" dirty="0" smtClean="0">
                <a:solidFill>
                  <a:schemeClr val="bg1"/>
                </a:solidFill>
                <a:latin typeface="Calibri Light"/>
                <a:cs typeface="Calibri Light"/>
              </a:rPr>
              <a:t>THANK YOU</a:t>
            </a:r>
          </a:p>
        </p:txBody>
      </p:sp>
      <p:pic>
        <p:nvPicPr>
          <p:cNvPr id="10" name="Picture 9" descr="Lumen-OnDark.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2462" y="5070556"/>
            <a:ext cx="5359857" cy="1786619"/>
          </a:xfrm>
          <a:prstGeom prst="rect">
            <a:avLst/>
          </a:prstGeom>
        </p:spPr>
      </p:pic>
      <p:pic>
        <p:nvPicPr>
          <p:cNvPr id="11" name="Picture 10"/>
          <p:cNvPicPr>
            <a:picLocks noChangeAspect="1"/>
          </p:cNvPicPr>
          <p:nvPr/>
        </p:nvPicPr>
        <p:blipFill>
          <a:blip r:embed="rId4"/>
          <a:stretch>
            <a:fillRect/>
          </a:stretch>
        </p:blipFill>
        <p:spPr>
          <a:xfrm>
            <a:off x="6854371" y="688653"/>
            <a:ext cx="1587500" cy="444500"/>
          </a:xfrm>
          <a:prstGeom prst="rect">
            <a:avLst/>
          </a:prstGeom>
        </p:spPr>
      </p:pic>
    </p:spTree>
    <p:extLst>
      <p:ext uri="{BB962C8B-B14F-4D97-AF65-F5344CB8AC3E}">
        <p14:creationId xmlns:p14="http://schemas.microsoft.com/office/powerpoint/2010/main" val="26336700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598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30901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Why OER? </a:t>
            </a:r>
            <a:endParaRPr lang="en-US" sz="3400" dirty="0">
              <a:solidFill>
                <a:schemeClr val="bg1"/>
              </a:solidFill>
              <a:latin typeface="Calibri Light"/>
              <a:cs typeface="Calibri Light"/>
            </a:endParaRPr>
          </a:p>
        </p:txBody>
      </p:sp>
      <p:sp>
        <p:nvSpPr>
          <p:cNvPr id="14" name="TextBox 13"/>
          <p:cNvSpPr txBox="1"/>
          <p:nvPr/>
        </p:nvSpPr>
        <p:spPr>
          <a:xfrm>
            <a:off x="355600" y="2029463"/>
            <a:ext cx="7988300" cy="4616648"/>
          </a:xfrm>
          <a:prstGeom prst="rect">
            <a:avLst/>
          </a:prstGeom>
          <a:noFill/>
        </p:spPr>
        <p:txBody>
          <a:bodyPr wrap="square" rtlCol="0">
            <a:spAutoFit/>
          </a:bodyPr>
          <a:lstStyle/>
          <a:p>
            <a:pPr>
              <a:spcAft>
                <a:spcPts val="600"/>
              </a:spcAft>
            </a:pPr>
            <a:r>
              <a:rPr lang="en-US" sz="2400" dirty="0" smtClean="0">
                <a:solidFill>
                  <a:srgbClr val="000000"/>
                </a:solidFill>
                <a:latin typeface="Calibri Light"/>
                <a:cs typeface="Calibri Light"/>
              </a:rPr>
              <a:t>Why are open educational resources a better choice for general education curriculum? </a:t>
            </a:r>
          </a:p>
          <a:p>
            <a:pPr>
              <a:spcAft>
                <a:spcPts val="600"/>
              </a:spcAft>
            </a:pPr>
            <a:endParaRPr lang="en-US" sz="2400" dirty="0" smtClean="0">
              <a:solidFill>
                <a:srgbClr val="000000"/>
              </a:solidFill>
              <a:latin typeface="Calibri Light"/>
              <a:cs typeface="Calibri Light"/>
            </a:endParaRPr>
          </a:p>
          <a:p>
            <a:pPr marL="342900" indent="-342900">
              <a:spcAft>
                <a:spcPts val="600"/>
              </a:spcAft>
              <a:buFont typeface="Arial"/>
              <a:buChar char="•"/>
            </a:pPr>
            <a:r>
              <a:rPr lang="en-US" sz="2400" b="1" dirty="0" smtClean="0">
                <a:solidFill>
                  <a:srgbClr val="000000"/>
                </a:solidFill>
                <a:cs typeface="Calibri Light"/>
              </a:rPr>
              <a:t>Affordability: </a:t>
            </a:r>
            <a:r>
              <a:rPr lang="en-US" sz="2400" dirty="0" smtClean="0">
                <a:solidFill>
                  <a:srgbClr val="000000"/>
                </a:solidFill>
                <a:latin typeface="Calibri Light"/>
                <a:cs typeface="Calibri Light"/>
              </a:rPr>
              <a:t>dramatically and persistently cheaper than traditional publisher alternatives</a:t>
            </a:r>
          </a:p>
          <a:p>
            <a:pPr marL="342900" indent="-342900">
              <a:spcAft>
                <a:spcPts val="600"/>
              </a:spcAft>
              <a:buFont typeface="Arial"/>
              <a:buChar char="•"/>
            </a:pPr>
            <a:r>
              <a:rPr lang="en-US" sz="2400" b="1" dirty="0" smtClean="0">
                <a:solidFill>
                  <a:srgbClr val="000000"/>
                </a:solidFill>
                <a:cs typeface="Calibri Light"/>
              </a:rPr>
              <a:t>Effectiveness: </a:t>
            </a:r>
            <a:r>
              <a:rPr lang="en-US" sz="2400" dirty="0" smtClean="0">
                <a:solidFill>
                  <a:srgbClr val="000000"/>
                </a:solidFill>
                <a:latin typeface="Calibri Light"/>
                <a:cs typeface="Calibri Light"/>
              </a:rPr>
              <a:t>Research shows students perform as well or better using OER compared to non-OER alternatives</a:t>
            </a:r>
          </a:p>
          <a:p>
            <a:pPr marL="342900" indent="-342900">
              <a:spcAft>
                <a:spcPts val="600"/>
              </a:spcAft>
              <a:buFont typeface="Arial"/>
              <a:buChar char="•"/>
            </a:pPr>
            <a:r>
              <a:rPr lang="en-US" sz="2400" b="1" dirty="0" smtClean="0">
                <a:solidFill>
                  <a:srgbClr val="000000"/>
                </a:solidFill>
                <a:cs typeface="Calibri Light"/>
              </a:rPr>
              <a:t>Control: </a:t>
            </a:r>
            <a:r>
              <a:rPr lang="en-US" sz="2400" dirty="0" smtClean="0">
                <a:solidFill>
                  <a:srgbClr val="000000"/>
                </a:solidFill>
                <a:latin typeface="Calibri Light"/>
                <a:cs typeface="Calibri Light"/>
              </a:rPr>
              <a:t>Greater faculty control over curriculum; agility to make timely updates and improvements</a:t>
            </a:r>
          </a:p>
          <a:p>
            <a:pPr marL="342900" indent="-342900">
              <a:spcAft>
                <a:spcPts val="600"/>
              </a:spcAft>
              <a:buFont typeface="Arial"/>
              <a:buChar char="•"/>
            </a:pPr>
            <a:r>
              <a:rPr lang="en-US" sz="2400" b="1" dirty="0" smtClean="0">
                <a:solidFill>
                  <a:srgbClr val="000000"/>
                </a:solidFill>
                <a:cs typeface="Calibri Light"/>
              </a:rPr>
              <a:t>Retain access: </a:t>
            </a:r>
            <a:r>
              <a:rPr lang="en-US" sz="2400" dirty="0" smtClean="0">
                <a:solidFill>
                  <a:srgbClr val="000000"/>
                </a:solidFill>
                <a:latin typeface="Calibri Light"/>
                <a:cs typeface="Calibri Light"/>
              </a:rPr>
              <a:t>Students retain PDF/EPUB access. Forever.</a:t>
            </a:r>
          </a:p>
          <a:p>
            <a:pPr marL="342900" indent="-342900">
              <a:spcAft>
                <a:spcPts val="600"/>
              </a:spcAft>
              <a:buFont typeface="Arial"/>
              <a:buChar char="•"/>
            </a:pPr>
            <a:endParaRPr lang="en-US" sz="2400" dirty="0" smtClean="0">
              <a:solidFill>
                <a:srgbClr val="000000"/>
              </a:solidFill>
              <a:latin typeface="Calibri Light"/>
              <a:cs typeface="Calibri Light"/>
            </a:endParaRPr>
          </a:p>
        </p:txBody>
      </p:sp>
    </p:spTree>
    <p:extLst>
      <p:ext uri="{BB962C8B-B14F-4D97-AF65-F5344CB8AC3E}">
        <p14:creationId xmlns:p14="http://schemas.microsoft.com/office/powerpoint/2010/main" val="1898313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228" y="564924"/>
            <a:ext cx="2481943" cy="1143000"/>
          </a:xfrm>
        </p:spPr>
        <p:txBody>
          <a:bodyPr/>
          <a:lstStyle/>
          <a:p>
            <a:r>
              <a:rPr lang="en-US" dirty="0"/>
              <a:t>Adopt</a:t>
            </a:r>
          </a:p>
        </p:txBody>
      </p:sp>
      <p:sp>
        <p:nvSpPr>
          <p:cNvPr id="5" name="Title 3"/>
          <p:cNvSpPr txBox="1">
            <a:spLocks/>
          </p:cNvSpPr>
          <p:nvPr/>
        </p:nvSpPr>
        <p:spPr>
          <a:xfrm>
            <a:off x="4550228" y="2168751"/>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Blend</a:t>
            </a:r>
          </a:p>
        </p:txBody>
      </p:sp>
      <p:sp>
        <p:nvSpPr>
          <p:cNvPr id="6" name="Title 3"/>
          <p:cNvSpPr txBox="1">
            <a:spLocks/>
          </p:cNvSpPr>
          <p:nvPr/>
        </p:nvSpPr>
        <p:spPr>
          <a:xfrm>
            <a:off x="4234542" y="3710892"/>
            <a:ext cx="311331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Customize</a:t>
            </a:r>
          </a:p>
        </p:txBody>
      </p:sp>
      <p:sp>
        <p:nvSpPr>
          <p:cNvPr id="7" name="Title 3"/>
          <p:cNvSpPr txBox="1">
            <a:spLocks/>
          </p:cNvSpPr>
          <p:nvPr/>
        </p:nvSpPr>
        <p:spPr>
          <a:xfrm>
            <a:off x="4550228"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142748" y="1349053"/>
            <a:ext cx="7061371" cy="4616648"/>
          </a:xfrm>
          <a:prstGeom prst="rect">
            <a:avLst/>
          </a:prstGeom>
          <a:noFill/>
        </p:spPr>
        <p:txBody>
          <a:bodyPr wrap="square" rtlCol="0">
            <a:spAutoFit/>
          </a:bodyPr>
          <a:lstStyle/>
          <a:p>
            <a:pPr>
              <a:spcBef>
                <a:spcPts val="600"/>
              </a:spcBef>
              <a:spcAft>
                <a:spcPts val="2400"/>
              </a:spcAft>
            </a:pPr>
            <a:r>
              <a:rPr lang="en-US" sz="4400" dirty="0" smtClean="0">
                <a:solidFill>
                  <a:schemeClr val="bg1"/>
                </a:solidFill>
                <a:latin typeface="Calibri Light"/>
                <a:cs typeface="Calibri Light"/>
              </a:rPr>
              <a:t>Lumen OHM offers:</a:t>
            </a:r>
            <a:endParaRPr lang="en-US" sz="3600" dirty="0" smtClean="0">
              <a:solidFill>
                <a:schemeClr val="bg1"/>
              </a:solidFill>
              <a:latin typeface="Calibri Light"/>
              <a:cs typeface="Calibri Light"/>
            </a:endParaRPr>
          </a:p>
          <a:p>
            <a:pPr>
              <a:spcBef>
                <a:spcPts val="1200"/>
              </a:spcBef>
              <a:spcAft>
                <a:spcPts val="1200"/>
              </a:spcAft>
            </a:pPr>
            <a:r>
              <a:rPr lang="en-US" sz="3600" dirty="0" smtClean="0">
                <a:solidFill>
                  <a:schemeClr val="bg1"/>
                </a:solidFill>
                <a:latin typeface="Calibri Light"/>
                <a:cs typeface="Calibri Light"/>
              </a:rPr>
              <a:t>A complete OER solution for math courses</a:t>
            </a:r>
            <a:endParaRPr lang="en-US" sz="3600" dirty="0">
              <a:solidFill>
                <a:schemeClr val="bg1"/>
              </a:solidFill>
              <a:latin typeface="Calibri Light"/>
              <a:cs typeface="Calibri Light"/>
            </a:endParaRPr>
          </a:p>
          <a:p>
            <a:pPr>
              <a:spcBef>
                <a:spcPts val="1200"/>
              </a:spcBef>
              <a:spcAft>
                <a:spcPts val="1200"/>
              </a:spcAft>
            </a:pPr>
            <a:r>
              <a:rPr lang="en-US" sz="3600" dirty="0">
                <a:solidFill>
                  <a:schemeClr val="bg1"/>
                </a:solidFill>
                <a:latin typeface="Calibri Light"/>
                <a:cs typeface="Calibri Light"/>
              </a:rPr>
              <a:t>Day one </a:t>
            </a:r>
            <a:r>
              <a:rPr lang="en-US" sz="3600" dirty="0" smtClean="0">
                <a:solidFill>
                  <a:schemeClr val="bg1"/>
                </a:solidFill>
                <a:latin typeface="Calibri Light"/>
                <a:cs typeface="Calibri Light"/>
              </a:rPr>
              <a:t>access</a:t>
            </a:r>
            <a:endParaRPr lang="en-US" sz="3600" dirty="0">
              <a:solidFill>
                <a:schemeClr val="bg1"/>
              </a:solidFill>
              <a:latin typeface="Calibri Light"/>
              <a:cs typeface="Calibri Light"/>
            </a:endParaRPr>
          </a:p>
          <a:p>
            <a:pPr>
              <a:spcBef>
                <a:spcPts val="1200"/>
              </a:spcBef>
              <a:spcAft>
                <a:spcPts val="1200"/>
              </a:spcAft>
            </a:pPr>
            <a:r>
              <a:rPr lang="en-US" sz="3600" dirty="0" smtClean="0">
                <a:solidFill>
                  <a:schemeClr val="bg1"/>
                </a:solidFill>
                <a:latin typeface="Calibri Light"/>
                <a:cs typeface="Calibri Light"/>
              </a:rPr>
              <a:t>At a fraction of the cost students pay elsewhere</a:t>
            </a:r>
            <a:endParaRPr lang="en-US" sz="3600" dirty="0">
              <a:solidFill>
                <a:schemeClr val="bg1"/>
              </a:solidFill>
              <a:latin typeface="Calibri Light"/>
              <a:cs typeface="Calibri Light"/>
            </a:endParaRPr>
          </a:p>
        </p:txBody>
      </p:sp>
    </p:spTree>
    <p:extLst>
      <p:ext uri="{BB962C8B-B14F-4D97-AF65-F5344CB8AC3E}">
        <p14:creationId xmlns:p14="http://schemas.microsoft.com/office/powerpoint/2010/main" val="3012708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54777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Online Homework System</a:t>
            </a:r>
            <a:endParaRPr lang="en-US" sz="3400" dirty="0">
              <a:solidFill>
                <a:schemeClr val="bg1"/>
              </a:solidFill>
              <a:latin typeface="Calibri Light"/>
              <a:cs typeface="Calibri Light"/>
            </a:endParaRPr>
          </a:p>
        </p:txBody>
      </p:sp>
      <p:sp>
        <p:nvSpPr>
          <p:cNvPr id="11"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pic>
        <p:nvPicPr>
          <p:cNvPr id="12" name="Picture 11"/>
          <p:cNvPicPr>
            <a:picLocks noChangeAspect="1"/>
          </p:cNvPicPr>
          <p:nvPr/>
        </p:nvPicPr>
        <p:blipFill>
          <a:blip r:embed="rId3"/>
          <a:stretch>
            <a:fillRect/>
          </a:stretch>
        </p:blipFill>
        <p:spPr>
          <a:xfrm>
            <a:off x="4559300" y="3416300"/>
            <a:ext cx="25400" cy="12700"/>
          </a:xfrm>
          <a:prstGeom prst="rect">
            <a:avLst/>
          </a:prstGeom>
        </p:spPr>
      </p:pic>
      <p:pic>
        <p:nvPicPr>
          <p:cNvPr id="13" name="Picture 12"/>
          <p:cNvPicPr>
            <a:picLocks noChangeAspect="1"/>
          </p:cNvPicPr>
          <p:nvPr/>
        </p:nvPicPr>
        <p:blipFill>
          <a:blip r:embed="rId4"/>
          <a:stretch>
            <a:fillRect/>
          </a:stretch>
        </p:blipFill>
        <p:spPr>
          <a:xfrm>
            <a:off x="3771981" y="2236533"/>
            <a:ext cx="4804105" cy="3453068"/>
          </a:xfrm>
          <a:prstGeom prst="rect">
            <a:avLst/>
          </a:prstGeom>
        </p:spPr>
      </p:pic>
      <p:pic>
        <p:nvPicPr>
          <p:cNvPr id="15" name="Picture 14"/>
          <p:cNvPicPr>
            <a:picLocks noChangeAspect="1"/>
          </p:cNvPicPr>
          <p:nvPr/>
        </p:nvPicPr>
        <p:blipFill rotWithShape="1">
          <a:blip r:embed="rId5"/>
          <a:srcRect r="12155"/>
          <a:stretch/>
        </p:blipFill>
        <p:spPr>
          <a:xfrm>
            <a:off x="2522316" y="1917700"/>
            <a:ext cx="6430429" cy="4483101"/>
          </a:xfrm>
          <a:prstGeom prst="rect">
            <a:avLst/>
          </a:prstGeom>
        </p:spPr>
      </p:pic>
      <p:sp>
        <p:nvSpPr>
          <p:cNvPr id="16" name="TextBox 15"/>
          <p:cNvSpPr txBox="1"/>
          <p:nvPr/>
        </p:nvSpPr>
        <p:spPr>
          <a:xfrm>
            <a:off x="355600" y="2423163"/>
            <a:ext cx="2971799" cy="2708434"/>
          </a:xfrm>
          <a:prstGeom prst="rect">
            <a:avLst/>
          </a:prstGeom>
          <a:noFill/>
        </p:spPr>
        <p:txBody>
          <a:bodyPr wrap="square" rtlCol="0">
            <a:spAutoFit/>
          </a:bodyPr>
          <a:lstStyle/>
          <a:p>
            <a:pPr marL="342900" indent="-342900">
              <a:spcAft>
                <a:spcPts val="1200"/>
              </a:spcAft>
              <a:buFont typeface="Arial"/>
              <a:buChar char="•"/>
            </a:pPr>
            <a:r>
              <a:rPr lang="en-US" sz="2000" dirty="0" smtClean="0">
                <a:solidFill>
                  <a:srgbClr val="000000"/>
                </a:solidFill>
                <a:latin typeface="Calibri Light"/>
                <a:cs typeface="Calibri Light"/>
              </a:rPr>
              <a:t>Large bank of teacher-created questions</a:t>
            </a:r>
          </a:p>
          <a:p>
            <a:pPr marL="342900" indent="-342900">
              <a:spcAft>
                <a:spcPts val="1200"/>
              </a:spcAft>
              <a:buFont typeface="Arial"/>
              <a:buChar char="•"/>
            </a:pPr>
            <a:r>
              <a:rPr lang="en-US" sz="2000" dirty="0" smtClean="0">
                <a:solidFill>
                  <a:srgbClr val="000000"/>
                </a:solidFill>
                <a:latin typeface="Calibri Light"/>
                <a:cs typeface="Calibri Light"/>
              </a:rPr>
              <a:t>Many question types</a:t>
            </a:r>
          </a:p>
          <a:p>
            <a:pPr marL="342900" indent="-342900">
              <a:spcAft>
                <a:spcPts val="1200"/>
              </a:spcAft>
              <a:buFont typeface="Arial"/>
              <a:buChar char="•"/>
            </a:pPr>
            <a:r>
              <a:rPr lang="en-US" sz="2000" dirty="0" smtClean="0">
                <a:solidFill>
                  <a:srgbClr val="000000"/>
                </a:solidFill>
                <a:latin typeface="Calibri Light"/>
                <a:cs typeface="Calibri Light"/>
              </a:rPr>
              <a:t>Algorithmically-generated problems</a:t>
            </a:r>
          </a:p>
          <a:p>
            <a:pPr marL="342900" indent="-342900">
              <a:spcAft>
                <a:spcPts val="1200"/>
              </a:spcAft>
              <a:buFont typeface="Arial"/>
              <a:buChar char="•"/>
            </a:pPr>
            <a:r>
              <a:rPr lang="en-US" sz="2000" dirty="0" smtClean="0">
                <a:solidFill>
                  <a:srgbClr val="000000"/>
                </a:solidFill>
                <a:latin typeface="Calibri Light"/>
                <a:cs typeface="Calibri Light"/>
              </a:rPr>
              <a:t>LMS integration with grade return</a:t>
            </a:r>
          </a:p>
        </p:txBody>
      </p:sp>
    </p:spTree>
    <p:extLst>
      <p:ext uri="{BB962C8B-B14F-4D97-AF65-F5344CB8AC3E}">
        <p14:creationId xmlns:p14="http://schemas.microsoft.com/office/powerpoint/2010/main" val="2750421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46522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Enriched OER Content</a:t>
            </a:r>
            <a:endParaRPr lang="en-US" sz="3400" dirty="0">
              <a:solidFill>
                <a:schemeClr val="bg1"/>
              </a:solidFill>
              <a:latin typeface="Calibri Light"/>
              <a:cs typeface="Calibri Light"/>
            </a:endParaRPr>
          </a:p>
        </p:txBody>
      </p:sp>
      <p:sp>
        <p:nvSpPr>
          <p:cNvPr id="14" name="TextBox 13"/>
          <p:cNvSpPr txBox="1"/>
          <p:nvPr/>
        </p:nvSpPr>
        <p:spPr>
          <a:xfrm>
            <a:off x="355600" y="2346963"/>
            <a:ext cx="2971799" cy="3323987"/>
          </a:xfrm>
          <a:prstGeom prst="rect">
            <a:avLst/>
          </a:prstGeom>
          <a:noFill/>
        </p:spPr>
        <p:txBody>
          <a:bodyPr wrap="square" rtlCol="0">
            <a:spAutoFit/>
          </a:bodyPr>
          <a:lstStyle/>
          <a:p>
            <a:pPr marL="342900" indent="-342900">
              <a:spcAft>
                <a:spcPts val="1200"/>
              </a:spcAft>
              <a:buFont typeface="Arial"/>
              <a:buChar char="•"/>
            </a:pPr>
            <a:r>
              <a:rPr lang="en-US" sz="2000" dirty="0" smtClean="0">
                <a:solidFill>
                  <a:srgbClr val="000000"/>
                </a:solidFill>
                <a:latin typeface="Calibri Light"/>
                <a:cs typeface="Calibri Light"/>
              </a:rPr>
              <a:t>Instructional text (including editable text options)</a:t>
            </a:r>
          </a:p>
          <a:p>
            <a:pPr marL="342900" indent="-342900">
              <a:spcAft>
                <a:spcPts val="1200"/>
              </a:spcAft>
              <a:buFont typeface="Arial"/>
              <a:buChar char="•"/>
            </a:pPr>
            <a:r>
              <a:rPr lang="en-US" sz="2000" dirty="0" smtClean="0">
                <a:solidFill>
                  <a:srgbClr val="000000"/>
                </a:solidFill>
                <a:latin typeface="Calibri Light"/>
                <a:cs typeface="Calibri Light"/>
              </a:rPr>
              <a:t>Video lessons and tutorials</a:t>
            </a:r>
          </a:p>
          <a:p>
            <a:pPr marL="342900" indent="-342900">
              <a:spcAft>
                <a:spcPts val="1200"/>
              </a:spcAft>
              <a:buFont typeface="Arial"/>
              <a:buChar char="•"/>
            </a:pPr>
            <a:r>
              <a:rPr lang="en-US" sz="2000" dirty="0" smtClean="0">
                <a:solidFill>
                  <a:srgbClr val="000000"/>
                </a:solidFill>
                <a:latin typeface="Calibri Light"/>
                <a:cs typeface="Calibri Light"/>
              </a:rPr>
              <a:t>Crowd-sourced library</a:t>
            </a:r>
          </a:p>
          <a:p>
            <a:pPr marL="342900" indent="-342900">
              <a:spcAft>
                <a:spcPts val="1200"/>
              </a:spcAft>
              <a:buFont typeface="Arial"/>
              <a:buChar char="•"/>
            </a:pPr>
            <a:r>
              <a:rPr lang="en-US" sz="2000" dirty="0" smtClean="0">
                <a:solidFill>
                  <a:srgbClr val="000000"/>
                </a:solidFill>
                <a:latin typeface="Calibri Light"/>
                <a:cs typeface="Calibri Light"/>
              </a:rPr>
              <a:t>Capability to include hints and directed feedback</a:t>
            </a:r>
          </a:p>
        </p:txBody>
      </p:sp>
      <p:pic>
        <p:nvPicPr>
          <p:cNvPr id="3" name="Picture 2"/>
          <p:cNvPicPr>
            <a:picLocks noChangeAspect="1"/>
          </p:cNvPicPr>
          <p:nvPr/>
        </p:nvPicPr>
        <p:blipFill>
          <a:blip r:embed="rId3"/>
          <a:stretch>
            <a:fillRect/>
          </a:stretch>
        </p:blipFill>
        <p:spPr>
          <a:xfrm>
            <a:off x="4546600" y="3416300"/>
            <a:ext cx="38100" cy="12700"/>
          </a:xfrm>
          <a:prstGeom prst="rect">
            <a:avLst/>
          </a:prstGeom>
        </p:spPr>
      </p:pic>
      <p:pic>
        <p:nvPicPr>
          <p:cNvPr id="6" name="Picture 5"/>
          <p:cNvPicPr>
            <a:picLocks noChangeAspect="1"/>
          </p:cNvPicPr>
          <p:nvPr/>
        </p:nvPicPr>
        <p:blipFill>
          <a:blip r:embed="rId3"/>
          <a:stretch>
            <a:fillRect/>
          </a:stretch>
        </p:blipFill>
        <p:spPr>
          <a:xfrm>
            <a:off x="4546600" y="3416300"/>
            <a:ext cx="38100" cy="12700"/>
          </a:xfrm>
          <a:prstGeom prst="rect">
            <a:avLst/>
          </a:prstGeom>
        </p:spPr>
      </p:pic>
      <p:sp>
        <p:nvSpPr>
          <p:cNvPr id="12" name="Title 3"/>
          <p:cNvSpPr txBox="1">
            <a:spLocks/>
          </p:cNvSpPr>
          <p:nvPr/>
        </p:nvSpPr>
        <p:spPr>
          <a:xfrm>
            <a:off x="650639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pic>
        <p:nvPicPr>
          <p:cNvPr id="13" name="Picture 12"/>
          <p:cNvPicPr>
            <a:picLocks noChangeAspect="1"/>
          </p:cNvPicPr>
          <p:nvPr/>
        </p:nvPicPr>
        <p:blipFill rotWithShape="1">
          <a:blip r:embed="rId4"/>
          <a:srcRect b="2411"/>
          <a:stretch/>
        </p:blipFill>
        <p:spPr>
          <a:xfrm>
            <a:off x="3779188" y="2235201"/>
            <a:ext cx="4785692" cy="3322319"/>
          </a:xfrm>
          <a:prstGeom prst="rect">
            <a:avLst/>
          </a:prstGeom>
        </p:spPr>
      </p:pic>
      <p:pic>
        <p:nvPicPr>
          <p:cNvPr id="15" name="Picture 14"/>
          <p:cNvPicPr>
            <a:picLocks noChangeAspect="1"/>
          </p:cNvPicPr>
          <p:nvPr/>
        </p:nvPicPr>
        <p:blipFill rotWithShape="1">
          <a:blip r:embed="rId5"/>
          <a:srcRect r="12155"/>
          <a:stretch/>
        </p:blipFill>
        <p:spPr>
          <a:xfrm>
            <a:off x="2522316" y="1917700"/>
            <a:ext cx="6430429" cy="4483101"/>
          </a:xfrm>
          <a:prstGeom prst="rect">
            <a:avLst/>
          </a:prstGeom>
        </p:spPr>
      </p:pic>
      <p:pic>
        <p:nvPicPr>
          <p:cNvPr id="16" name="Picture 15"/>
          <p:cNvPicPr>
            <a:picLocks noChangeAspect="1"/>
          </p:cNvPicPr>
          <p:nvPr/>
        </p:nvPicPr>
        <p:blipFill>
          <a:blip r:embed="rId6"/>
          <a:stretch>
            <a:fillRect/>
          </a:stretch>
        </p:blipFill>
        <p:spPr>
          <a:xfrm>
            <a:off x="5675630" y="3248979"/>
            <a:ext cx="2503170" cy="2004059"/>
          </a:xfrm>
          <a:prstGeom prst="rect">
            <a:avLst/>
          </a:prstGeom>
        </p:spPr>
      </p:pic>
    </p:spTree>
    <p:extLst>
      <p:ext uri="{BB962C8B-B14F-4D97-AF65-F5344CB8AC3E}">
        <p14:creationId xmlns:p14="http://schemas.microsoft.com/office/powerpoint/2010/main" val="963958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59095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Customizable Course Design</a:t>
            </a:r>
            <a:endParaRPr lang="en-US" sz="3400" dirty="0">
              <a:solidFill>
                <a:schemeClr val="bg1"/>
              </a:solidFill>
              <a:latin typeface="Calibri Light"/>
              <a:cs typeface="Calibri Light"/>
            </a:endParaRPr>
          </a:p>
        </p:txBody>
      </p:sp>
      <p:sp>
        <p:nvSpPr>
          <p:cNvPr id="14" name="TextBox 13"/>
          <p:cNvSpPr txBox="1"/>
          <p:nvPr/>
        </p:nvSpPr>
        <p:spPr>
          <a:xfrm>
            <a:off x="355600" y="2588263"/>
            <a:ext cx="2971799" cy="3016210"/>
          </a:xfrm>
          <a:prstGeom prst="rect">
            <a:avLst/>
          </a:prstGeom>
          <a:noFill/>
        </p:spPr>
        <p:txBody>
          <a:bodyPr wrap="square" rtlCol="0">
            <a:spAutoFit/>
          </a:bodyPr>
          <a:lstStyle/>
          <a:p>
            <a:pPr marL="342900" indent="-342900">
              <a:spcAft>
                <a:spcPts val="1200"/>
              </a:spcAft>
              <a:buFont typeface="Arial"/>
              <a:buChar char="•"/>
            </a:pPr>
            <a:r>
              <a:rPr lang="en-US" sz="2000" dirty="0" smtClean="0">
                <a:solidFill>
                  <a:srgbClr val="000000"/>
                </a:solidFill>
                <a:latin typeface="Calibri Light"/>
                <a:cs typeface="Calibri Light"/>
              </a:rPr>
              <a:t>Curated courses for easy starting point</a:t>
            </a:r>
          </a:p>
          <a:p>
            <a:pPr marL="342900" indent="-342900">
              <a:spcAft>
                <a:spcPts val="1200"/>
              </a:spcAft>
              <a:buFont typeface="Arial"/>
              <a:buChar char="•"/>
            </a:pPr>
            <a:r>
              <a:rPr lang="en-US" sz="2000" dirty="0" smtClean="0">
                <a:solidFill>
                  <a:srgbClr val="000000"/>
                </a:solidFill>
                <a:latin typeface="Calibri Light"/>
                <a:cs typeface="Calibri Light"/>
              </a:rPr>
              <a:t>Customize activities, questions, assessments</a:t>
            </a:r>
          </a:p>
          <a:p>
            <a:pPr marL="342900" indent="-342900">
              <a:spcAft>
                <a:spcPts val="1200"/>
              </a:spcAft>
              <a:buFont typeface="Arial"/>
              <a:buChar char="•"/>
            </a:pPr>
            <a:r>
              <a:rPr lang="en-US" sz="2000" dirty="0" smtClean="0">
                <a:solidFill>
                  <a:srgbClr val="000000"/>
                </a:solidFill>
                <a:latin typeface="Calibri Light"/>
                <a:cs typeface="Calibri Light"/>
              </a:rPr>
              <a:t>Align to to fit learning outcomes</a:t>
            </a:r>
          </a:p>
          <a:p>
            <a:pPr marL="342900" indent="-342900">
              <a:spcAft>
                <a:spcPts val="1200"/>
              </a:spcAft>
              <a:buFont typeface="Arial"/>
              <a:buChar char="•"/>
            </a:pPr>
            <a:r>
              <a:rPr lang="en-US" sz="2000" dirty="0" smtClean="0">
                <a:solidFill>
                  <a:srgbClr val="000000"/>
                </a:solidFill>
                <a:latin typeface="Calibri Light"/>
                <a:cs typeface="Calibri Light"/>
              </a:rPr>
              <a:t>Align to fit student needs, term length, etc. </a:t>
            </a:r>
          </a:p>
        </p:txBody>
      </p:sp>
      <p:sp>
        <p:nvSpPr>
          <p:cNvPr id="11" name="Title 3"/>
          <p:cNvSpPr txBox="1">
            <a:spLocks/>
          </p:cNvSpPr>
          <p:nvPr/>
        </p:nvSpPr>
        <p:spPr>
          <a:xfrm>
            <a:off x="64860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pic>
        <p:nvPicPr>
          <p:cNvPr id="12" name="Picture 11"/>
          <p:cNvPicPr>
            <a:picLocks noChangeAspect="1"/>
          </p:cNvPicPr>
          <p:nvPr/>
        </p:nvPicPr>
        <p:blipFill>
          <a:blip r:embed="rId3"/>
          <a:stretch>
            <a:fillRect/>
          </a:stretch>
        </p:blipFill>
        <p:spPr>
          <a:xfrm>
            <a:off x="4559300" y="3416300"/>
            <a:ext cx="25400" cy="12700"/>
          </a:xfrm>
          <a:prstGeom prst="rect">
            <a:avLst/>
          </a:prstGeom>
        </p:spPr>
      </p:pic>
      <p:pic>
        <p:nvPicPr>
          <p:cNvPr id="13" name="Picture 12"/>
          <p:cNvPicPr>
            <a:picLocks noChangeAspect="1"/>
          </p:cNvPicPr>
          <p:nvPr/>
        </p:nvPicPr>
        <p:blipFill>
          <a:blip r:embed="rId4"/>
          <a:stretch>
            <a:fillRect/>
          </a:stretch>
        </p:blipFill>
        <p:spPr>
          <a:xfrm>
            <a:off x="3769360" y="2227384"/>
            <a:ext cx="4947920" cy="3588600"/>
          </a:xfrm>
          <a:prstGeom prst="rect">
            <a:avLst/>
          </a:prstGeom>
        </p:spPr>
      </p:pic>
      <p:pic>
        <p:nvPicPr>
          <p:cNvPr id="15" name="Picture 14"/>
          <p:cNvPicPr>
            <a:picLocks noChangeAspect="1"/>
          </p:cNvPicPr>
          <p:nvPr/>
        </p:nvPicPr>
        <p:blipFill rotWithShape="1">
          <a:blip r:embed="rId5"/>
          <a:srcRect r="12155"/>
          <a:stretch/>
        </p:blipFill>
        <p:spPr>
          <a:xfrm>
            <a:off x="2522316" y="1917700"/>
            <a:ext cx="6430429" cy="4483101"/>
          </a:xfrm>
          <a:prstGeom prst="rect">
            <a:avLst/>
          </a:prstGeom>
        </p:spPr>
      </p:pic>
    </p:spTree>
    <p:extLst>
      <p:ext uri="{BB962C8B-B14F-4D97-AF65-F5344CB8AC3E}">
        <p14:creationId xmlns:p14="http://schemas.microsoft.com/office/powerpoint/2010/main" val="3939717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70398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Affordable Access to Quality Content</a:t>
            </a:r>
            <a:endParaRPr lang="en-US" sz="3400" dirty="0">
              <a:solidFill>
                <a:schemeClr val="bg1"/>
              </a:solidFill>
              <a:latin typeface="Calibri Light"/>
              <a:cs typeface="Calibri Light"/>
            </a:endParaRPr>
          </a:p>
        </p:txBody>
      </p:sp>
      <p:sp>
        <p:nvSpPr>
          <p:cNvPr id="12" name="TextBox 11"/>
          <p:cNvSpPr txBox="1"/>
          <p:nvPr/>
        </p:nvSpPr>
        <p:spPr>
          <a:xfrm>
            <a:off x="355600" y="2588263"/>
            <a:ext cx="2971799" cy="3016210"/>
          </a:xfrm>
          <a:prstGeom prst="rect">
            <a:avLst/>
          </a:prstGeom>
          <a:noFill/>
        </p:spPr>
        <p:txBody>
          <a:bodyPr wrap="square" rtlCol="0">
            <a:spAutoFit/>
          </a:bodyPr>
          <a:lstStyle/>
          <a:p>
            <a:pPr marL="342900" indent="-342900">
              <a:spcAft>
                <a:spcPts val="1200"/>
              </a:spcAft>
              <a:buFont typeface="Arial"/>
              <a:buChar char="•"/>
            </a:pPr>
            <a:r>
              <a:rPr lang="en-US" sz="2000" dirty="0" smtClean="0">
                <a:solidFill>
                  <a:srgbClr val="000000"/>
                </a:solidFill>
                <a:latin typeface="Calibri Light"/>
                <a:cs typeface="Calibri Light"/>
              </a:rPr>
              <a:t>Day one </a:t>
            </a:r>
            <a:r>
              <a:rPr lang="en-US" sz="2000" dirty="0">
                <a:solidFill>
                  <a:srgbClr val="000000"/>
                </a:solidFill>
                <a:latin typeface="Calibri Light"/>
                <a:cs typeface="Calibri Light"/>
              </a:rPr>
              <a:t>access for every student</a:t>
            </a:r>
          </a:p>
          <a:p>
            <a:pPr marL="342900" indent="-342900">
              <a:spcAft>
                <a:spcPts val="1200"/>
              </a:spcAft>
              <a:buFont typeface="Arial"/>
              <a:buChar char="•"/>
            </a:pPr>
            <a:r>
              <a:rPr lang="en-US" sz="2000" dirty="0" smtClean="0">
                <a:solidFill>
                  <a:srgbClr val="000000"/>
                </a:solidFill>
                <a:latin typeface="Calibri Light"/>
                <a:cs typeface="Calibri Light"/>
              </a:rPr>
              <a:t>Replace expensive publisher materials</a:t>
            </a:r>
          </a:p>
          <a:p>
            <a:pPr marL="342900" indent="-342900">
              <a:spcAft>
                <a:spcPts val="1200"/>
              </a:spcAft>
              <a:buFont typeface="Arial"/>
              <a:buChar char="•"/>
            </a:pPr>
            <a:r>
              <a:rPr lang="en-US" sz="2000" dirty="0" smtClean="0">
                <a:solidFill>
                  <a:srgbClr val="000000"/>
                </a:solidFill>
                <a:latin typeface="Calibri Light"/>
                <a:cs typeface="Calibri Light"/>
              </a:rPr>
              <a:t>$25 support fee per student (vs. $100-150)</a:t>
            </a:r>
          </a:p>
          <a:p>
            <a:pPr marL="342900" indent="-342900">
              <a:spcAft>
                <a:spcPts val="1200"/>
              </a:spcAft>
              <a:buFont typeface="Arial"/>
              <a:buChar char="•"/>
            </a:pPr>
            <a:r>
              <a:rPr lang="en-US" sz="2000" dirty="0" smtClean="0">
                <a:solidFill>
                  <a:srgbClr val="000000"/>
                </a:solidFill>
                <a:latin typeface="Calibri Light"/>
                <a:cs typeface="Calibri Light"/>
              </a:rPr>
              <a:t>12 high-enrollment college subjects</a:t>
            </a:r>
          </a:p>
        </p:txBody>
      </p:sp>
      <p:pic>
        <p:nvPicPr>
          <p:cNvPr id="13" name="Picture 12"/>
          <p:cNvPicPr>
            <a:picLocks noChangeAspect="1"/>
          </p:cNvPicPr>
          <p:nvPr/>
        </p:nvPicPr>
        <p:blipFill>
          <a:blip r:embed="rId3"/>
          <a:stretch>
            <a:fillRect/>
          </a:stretch>
        </p:blipFill>
        <p:spPr>
          <a:xfrm>
            <a:off x="4559300" y="3416300"/>
            <a:ext cx="25400" cy="12700"/>
          </a:xfrm>
          <a:prstGeom prst="rect">
            <a:avLst/>
          </a:prstGeom>
        </p:spPr>
      </p:pic>
      <p:pic>
        <p:nvPicPr>
          <p:cNvPr id="14" name="Picture 13"/>
          <p:cNvPicPr>
            <a:picLocks noChangeAspect="1"/>
          </p:cNvPicPr>
          <p:nvPr/>
        </p:nvPicPr>
        <p:blipFill>
          <a:blip r:embed="rId4"/>
          <a:stretch>
            <a:fillRect/>
          </a:stretch>
        </p:blipFill>
        <p:spPr>
          <a:xfrm>
            <a:off x="3768073" y="2232663"/>
            <a:ext cx="4882135" cy="3517897"/>
          </a:xfrm>
          <a:prstGeom prst="rect">
            <a:avLst/>
          </a:prstGeom>
        </p:spPr>
      </p:pic>
      <p:pic>
        <p:nvPicPr>
          <p:cNvPr id="16" name="Picture 15"/>
          <p:cNvPicPr>
            <a:picLocks noChangeAspect="1"/>
          </p:cNvPicPr>
          <p:nvPr/>
        </p:nvPicPr>
        <p:blipFill rotWithShape="1">
          <a:blip r:embed="rId5"/>
          <a:srcRect r="12155"/>
          <a:stretch/>
        </p:blipFill>
        <p:spPr>
          <a:xfrm>
            <a:off x="2522316" y="1917700"/>
            <a:ext cx="6430429" cy="4483101"/>
          </a:xfrm>
          <a:prstGeom prst="rect">
            <a:avLst/>
          </a:prstGeom>
        </p:spPr>
      </p:pic>
    </p:spTree>
    <p:extLst>
      <p:ext uri="{BB962C8B-B14F-4D97-AF65-F5344CB8AC3E}">
        <p14:creationId xmlns:p14="http://schemas.microsoft.com/office/powerpoint/2010/main" val="1776520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74589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Lumen OER Improves Student Success</a:t>
            </a:r>
            <a:endParaRPr lang="en-US" sz="3400" dirty="0">
              <a:solidFill>
                <a:schemeClr val="bg1"/>
              </a:solidFill>
              <a:latin typeface="Calibri Light"/>
              <a:cs typeface="Calibri Light"/>
            </a:endParaRPr>
          </a:p>
        </p:txBody>
      </p:sp>
      <p:graphicFrame>
        <p:nvGraphicFramePr>
          <p:cNvPr id="11" name="Chart 10"/>
          <p:cNvGraphicFramePr/>
          <p:nvPr>
            <p:extLst>
              <p:ext uri="{D42A27DB-BD31-4B8C-83A1-F6EECF244321}">
                <p14:modId xmlns:p14="http://schemas.microsoft.com/office/powerpoint/2010/main" val="3972037831"/>
              </p:ext>
            </p:extLst>
          </p:nvPr>
        </p:nvGraphicFramePr>
        <p:xfrm>
          <a:off x="699763" y="2762613"/>
          <a:ext cx="3465206" cy="300704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384099" y="6108607"/>
            <a:ext cx="8375802" cy="670282"/>
          </a:xfrm>
          <a:prstGeom prst="rect">
            <a:avLst/>
          </a:prstGeom>
        </p:spPr>
        <p:txBody>
          <a:bodyPr>
            <a:normAutofit/>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r>
              <a:rPr lang="en-US" sz="900" dirty="0" smtClean="0">
                <a:latin typeface="Calibri"/>
                <a:cs typeface="Calibri"/>
              </a:rPr>
              <a:t>Sample: 4,909 open course students, 11,818 traditional course students, 50 </a:t>
            </a:r>
            <a:r>
              <a:rPr lang="en-US" sz="900" dirty="0">
                <a:latin typeface="Calibri"/>
                <a:cs typeface="Calibri"/>
              </a:rPr>
              <a:t>different undergraduate </a:t>
            </a:r>
            <a:r>
              <a:rPr lang="en-US" sz="900" dirty="0" smtClean="0">
                <a:latin typeface="Calibri"/>
                <a:cs typeface="Calibri"/>
              </a:rPr>
              <a:t>courses, 130 teachers, 8 institutions in 2014-2015 academic year.</a:t>
            </a:r>
          </a:p>
          <a:p>
            <a:r>
              <a:rPr lang="en-US" sz="900" dirty="0">
                <a:latin typeface="Calibri"/>
                <a:cs typeface="Calibri"/>
              </a:rPr>
              <a:t>Method: Quasi-experimental design </a:t>
            </a:r>
            <a:r>
              <a:rPr lang="en-US" sz="900" dirty="0" smtClean="0">
                <a:latin typeface="Calibri"/>
                <a:cs typeface="Calibri"/>
              </a:rPr>
              <a:t>with: Propensity </a:t>
            </a:r>
            <a:r>
              <a:rPr lang="en-US" sz="900" dirty="0">
                <a:latin typeface="Calibri"/>
                <a:cs typeface="Calibri"/>
              </a:rPr>
              <a:t>Score </a:t>
            </a:r>
            <a:r>
              <a:rPr lang="en-US" sz="900" dirty="0" smtClean="0">
                <a:latin typeface="Calibri"/>
                <a:cs typeface="Calibri"/>
              </a:rPr>
              <a:t>Matching, Post </a:t>
            </a:r>
            <a:r>
              <a:rPr lang="en-US" sz="900" dirty="0">
                <a:latin typeface="Calibri"/>
                <a:cs typeface="Calibri"/>
              </a:rPr>
              <a:t>Test </a:t>
            </a:r>
            <a:r>
              <a:rPr lang="en-US" sz="900" dirty="0" smtClean="0">
                <a:latin typeface="Calibri"/>
                <a:cs typeface="Calibri"/>
              </a:rPr>
              <a:t>Only. </a:t>
            </a:r>
          </a:p>
          <a:p>
            <a:r>
              <a:rPr lang="en-US" sz="900" dirty="0" smtClean="0">
                <a:latin typeface="Calibri"/>
                <a:cs typeface="Calibri"/>
              </a:rPr>
              <a:t>Dependent </a:t>
            </a:r>
            <a:r>
              <a:rPr lang="en-US" sz="900" dirty="0">
                <a:latin typeface="Calibri"/>
                <a:cs typeface="Calibri"/>
              </a:rPr>
              <a:t>variables: Completion; C or Better; Credits Enrolled This Term; Next </a:t>
            </a:r>
            <a:r>
              <a:rPr lang="en-US" sz="900" dirty="0" smtClean="0">
                <a:latin typeface="Calibri"/>
                <a:cs typeface="Calibri"/>
              </a:rPr>
              <a:t>Term, Independent </a:t>
            </a:r>
            <a:r>
              <a:rPr lang="en-US" sz="900" dirty="0">
                <a:latin typeface="Calibri"/>
                <a:cs typeface="Calibri"/>
              </a:rPr>
              <a:t>variable: Textbook </a:t>
            </a:r>
            <a:r>
              <a:rPr lang="en-US" sz="900" dirty="0" smtClean="0">
                <a:latin typeface="Calibri"/>
                <a:cs typeface="Calibri"/>
              </a:rPr>
              <a:t>condition, 3 </a:t>
            </a:r>
            <a:r>
              <a:rPr lang="en-US" sz="900" dirty="0">
                <a:latin typeface="Calibri"/>
                <a:cs typeface="Calibri"/>
              </a:rPr>
              <a:t>covariates: including age, gender, and </a:t>
            </a:r>
            <a:r>
              <a:rPr lang="en-US" sz="900" dirty="0" smtClean="0">
                <a:latin typeface="Calibri"/>
                <a:cs typeface="Calibri"/>
              </a:rPr>
              <a:t>race.</a:t>
            </a:r>
            <a:endParaRPr lang="en-US" sz="900" dirty="0">
              <a:latin typeface="Calibri"/>
              <a:cs typeface="Calibri"/>
            </a:endParaRPr>
          </a:p>
        </p:txBody>
      </p:sp>
      <p:graphicFrame>
        <p:nvGraphicFramePr>
          <p:cNvPr id="14" name="Chart 13"/>
          <p:cNvGraphicFramePr/>
          <p:nvPr>
            <p:extLst>
              <p:ext uri="{D42A27DB-BD31-4B8C-83A1-F6EECF244321}">
                <p14:modId xmlns:p14="http://schemas.microsoft.com/office/powerpoint/2010/main" val="3894376201"/>
              </p:ext>
            </p:extLst>
          </p:nvPr>
        </p:nvGraphicFramePr>
        <p:xfrm>
          <a:off x="4902832" y="2781566"/>
          <a:ext cx="3465206" cy="321744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2654683" y="2181036"/>
            <a:ext cx="1688717" cy="584776"/>
          </a:xfrm>
          <a:prstGeom prst="rect">
            <a:avLst/>
          </a:prstGeom>
          <a:noFill/>
        </p:spPr>
        <p:txBody>
          <a:bodyPr wrap="square" rtlCol="0">
            <a:spAutoFit/>
          </a:bodyPr>
          <a:lstStyle/>
          <a:p>
            <a:pPr algn="ctr"/>
            <a:r>
              <a:rPr lang="en-US" sz="1600" b="1" dirty="0">
                <a:solidFill>
                  <a:schemeClr val="accent2"/>
                </a:solidFill>
              </a:rPr>
              <a:t>8</a:t>
            </a:r>
            <a:r>
              <a:rPr lang="en-US" sz="1600" b="1" dirty="0" smtClean="0">
                <a:solidFill>
                  <a:schemeClr val="accent2"/>
                </a:solidFill>
              </a:rPr>
              <a:t>% reduction in drops and W’s</a:t>
            </a:r>
            <a:endParaRPr lang="en-US" sz="1600" b="1" dirty="0">
              <a:solidFill>
                <a:schemeClr val="accent2"/>
              </a:solidFill>
            </a:endParaRPr>
          </a:p>
        </p:txBody>
      </p:sp>
      <p:sp>
        <p:nvSpPr>
          <p:cNvPr id="20" name="TextBox 19"/>
          <p:cNvSpPr txBox="1"/>
          <p:nvPr/>
        </p:nvSpPr>
        <p:spPr>
          <a:xfrm>
            <a:off x="1274739" y="2178176"/>
            <a:ext cx="1582762" cy="584776"/>
          </a:xfrm>
          <a:prstGeom prst="rect">
            <a:avLst/>
          </a:prstGeom>
          <a:noFill/>
        </p:spPr>
        <p:txBody>
          <a:bodyPr wrap="square" rtlCol="0">
            <a:spAutoFit/>
          </a:bodyPr>
          <a:lstStyle/>
          <a:p>
            <a:pPr algn="ctr"/>
            <a:r>
              <a:rPr lang="en-US" sz="1600" b="1" dirty="0">
                <a:solidFill>
                  <a:schemeClr val="accent2"/>
                </a:solidFill>
              </a:rPr>
              <a:t>4</a:t>
            </a:r>
            <a:r>
              <a:rPr lang="en-US" sz="1600" b="1" dirty="0" smtClean="0">
                <a:solidFill>
                  <a:schemeClr val="accent2"/>
                </a:solidFill>
              </a:rPr>
              <a:t>% increase in passing rates</a:t>
            </a:r>
            <a:endParaRPr lang="en-US" sz="1600" b="1" dirty="0">
              <a:solidFill>
                <a:schemeClr val="accent2"/>
              </a:solidFill>
            </a:endParaRPr>
          </a:p>
        </p:txBody>
      </p:sp>
      <p:sp>
        <p:nvSpPr>
          <p:cNvPr id="21" name="TextBox 20"/>
          <p:cNvSpPr txBox="1"/>
          <p:nvPr/>
        </p:nvSpPr>
        <p:spPr>
          <a:xfrm>
            <a:off x="5156200" y="2196968"/>
            <a:ext cx="1685580" cy="584776"/>
          </a:xfrm>
          <a:prstGeom prst="rect">
            <a:avLst/>
          </a:prstGeom>
          <a:noFill/>
        </p:spPr>
        <p:txBody>
          <a:bodyPr wrap="square" rtlCol="0">
            <a:spAutoFit/>
          </a:bodyPr>
          <a:lstStyle/>
          <a:p>
            <a:pPr algn="ctr"/>
            <a:r>
              <a:rPr lang="en-US" sz="1600" b="1" dirty="0" smtClean="0">
                <a:solidFill>
                  <a:schemeClr val="accent2"/>
                </a:solidFill>
              </a:rPr>
              <a:t>18% more credits this term</a:t>
            </a:r>
            <a:endParaRPr lang="en-US" sz="1600" b="1" dirty="0">
              <a:solidFill>
                <a:schemeClr val="accent2"/>
              </a:solidFill>
            </a:endParaRPr>
          </a:p>
        </p:txBody>
      </p:sp>
      <p:sp>
        <p:nvSpPr>
          <p:cNvPr id="22" name="TextBox 21"/>
          <p:cNvSpPr txBox="1"/>
          <p:nvPr/>
        </p:nvSpPr>
        <p:spPr>
          <a:xfrm>
            <a:off x="6766527" y="2179000"/>
            <a:ext cx="1752074" cy="584776"/>
          </a:xfrm>
          <a:prstGeom prst="rect">
            <a:avLst/>
          </a:prstGeom>
          <a:noFill/>
        </p:spPr>
        <p:txBody>
          <a:bodyPr wrap="square" rtlCol="0">
            <a:spAutoFit/>
          </a:bodyPr>
          <a:lstStyle/>
          <a:p>
            <a:pPr algn="ctr"/>
            <a:r>
              <a:rPr lang="en-US" sz="1600" b="1" dirty="0" smtClean="0">
                <a:solidFill>
                  <a:schemeClr val="accent2"/>
                </a:solidFill>
              </a:rPr>
              <a:t>22% more credits next term</a:t>
            </a:r>
            <a:endParaRPr lang="en-US" sz="1600" b="1" dirty="0">
              <a:solidFill>
                <a:schemeClr val="accent2"/>
              </a:solidFill>
            </a:endParaRPr>
          </a:p>
        </p:txBody>
      </p:sp>
      <p:grpSp>
        <p:nvGrpSpPr>
          <p:cNvPr id="3" name="Group 2"/>
          <p:cNvGrpSpPr/>
          <p:nvPr/>
        </p:nvGrpSpPr>
        <p:grpSpPr>
          <a:xfrm>
            <a:off x="2773803" y="1709185"/>
            <a:ext cx="4490597" cy="767808"/>
            <a:chOff x="2773803" y="1658385"/>
            <a:chExt cx="4490597" cy="767808"/>
          </a:xfrm>
        </p:grpSpPr>
        <p:sp>
          <p:nvSpPr>
            <p:cNvPr id="24" name="Title 1"/>
            <p:cNvSpPr txBox="1">
              <a:spLocks/>
            </p:cNvSpPr>
            <p:nvPr/>
          </p:nvSpPr>
          <p:spPr>
            <a:xfrm>
              <a:off x="3022185" y="1658385"/>
              <a:ext cx="2261015" cy="767808"/>
            </a:xfrm>
            <a:prstGeom prst="rect">
              <a:avLst/>
            </a:prstGeom>
          </p:spPr>
          <p:txBody>
            <a:bodyPr>
              <a:normAutofit/>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pPr>
                <a:spcAft>
                  <a:spcPts val="700"/>
                </a:spcAft>
              </a:pPr>
              <a:r>
                <a:rPr lang="en-US" sz="1800" dirty="0" smtClean="0">
                  <a:latin typeface="Calibri Light"/>
                  <a:cs typeface="Calibri Light"/>
                </a:rPr>
                <a:t>OER Courses</a:t>
              </a:r>
              <a:endParaRPr lang="en-US" sz="1800" dirty="0">
                <a:latin typeface="Calibri Light"/>
                <a:cs typeface="Calibri Light"/>
              </a:endParaRPr>
            </a:p>
          </p:txBody>
        </p:sp>
        <p:sp>
          <p:nvSpPr>
            <p:cNvPr id="25" name="Rectangle 24"/>
            <p:cNvSpPr/>
            <p:nvPr/>
          </p:nvSpPr>
          <p:spPr>
            <a:xfrm>
              <a:off x="2773803" y="1750410"/>
              <a:ext cx="243983" cy="243983"/>
            </a:xfrm>
            <a:prstGeom prst="rect">
              <a:avLst/>
            </a:prstGeom>
            <a:solidFill>
              <a:schemeClr val="accent2"/>
            </a:solidFill>
            <a:ln>
              <a:solidFill>
                <a:schemeClr val="accent2"/>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A03C22"/>
                </a:solidFill>
              </a:endParaRPr>
            </a:p>
          </p:txBody>
        </p:sp>
        <p:sp>
          <p:nvSpPr>
            <p:cNvPr id="26" name="Rectangle 25"/>
            <p:cNvSpPr/>
            <p:nvPr/>
          </p:nvSpPr>
          <p:spPr>
            <a:xfrm>
              <a:off x="4755003" y="1750541"/>
              <a:ext cx="243983" cy="243983"/>
            </a:xfrm>
            <a:prstGeom prst="rect">
              <a:avLst/>
            </a:prstGeom>
            <a:solidFill>
              <a:schemeClr val="tx2"/>
            </a:solid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Title 1"/>
            <p:cNvSpPr txBox="1">
              <a:spLocks/>
            </p:cNvSpPr>
            <p:nvPr/>
          </p:nvSpPr>
          <p:spPr>
            <a:xfrm>
              <a:off x="5003385" y="1658385"/>
              <a:ext cx="2261015" cy="767808"/>
            </a:xfrm>
            <a:prstGeom prst="rect">
              <a:avLst/>
            </a:prstGeom>
          </p:spPr>
          <p:txBody>
            <a:bodyPr>
              <a:normAutofit/>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pPr>
                <a:spcAft>
                  <a:spcPts val="700"/>
                </a:spcAft>
              </a:pPr>
              <a:r>
                <a:rPr lang="en-US" sz="1800" dirty="0" smtClean="0">
                  <a:latin typeface="Calibri Light"/>
                  <a:cs typeface="Calibri Light"/>
                </a:rPr>
                <a:t>Traditional Courses</a:t>
              </a:r>
              <a:endParaRPr lang="en-US" sz="1800" dirty="0">
                <a:latin typeface="Calibri Light"/>
                <a:cs typeface="Calibri Light"/>
              </a:endParaRPr>
            </a:p>
          </p:txBody>
        </p:sp>
      </p:grpSp>
    </p:spTree>
    <p:extLst>
      <p:ext uri="{BB962C8B-B14F-4D97-AF65-F5344CB8AC3E}">
        <p14:creationId xmlns:p14="http://schemas.microsoft.com/office/powerpoint/2010/main" val="39577116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498770" y="5253038"/>
            <a:ext cx="248194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72571" y="-72571"/>
            <a:ext cx="9289143" cy="7003143"/>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0501" y="198722"/>
            <a:ext cx="8762999" cy="6460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cs typeface="Calibri Light"/>
            </a:endParaRPr>
          </a:p>
        </p:txBody>
      </p:sp>
      <p:sp>
        <p:nvSpPr>
          <p:cNvPr id="4" name="Rectangle 3"/>
          <p:cNvSpPr/>
          <p:nvPr/>
        </p:nvSpPr>
        <p:spPr>
          <a:xfrm>
            <a:off x="173791" y="635039"/>
            <a:ext cx="4372809" cy="935846"/>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257336" y="668463"/>
            <a:ext cx="7996909" cy="861936"/>
          </a:xfrm>
        </p:spPr>
        <p:txBody>
          <a:bodyPr>
            <a:noAutofit/>
          </a:bodyPr>
          <a:lstStyle/>
          <a:p>
            <a:pPr algn="l"/>
            <a:r>
              <a:rPr lang="en-US" sz="3400" dirty="0" smtClean="0">
                <a:solidFill>
                  <a:schemeClr val="bg1"/>
                </a:solidFill>
                <a:latin typeface="Calibri Light"/>
                <a:cs typeface="Calibri Light"/>
              </a:rPr>
              <a:t>OHM Course List </a:t>
            </a:r>
            <a:endParaRPr lang="en-US" sz="3400" dirty="0">
              <a:solidFill>
                <a:schemeClr val="bg1"/>
              </a:solidFill>
              <a:latin typeface="Calibri Light"/>
              <a:cs typeface="Calibri Light"/>
            </a:endParaRPr>
          </a:p>
        </p:txBody>
      </p:sp>
      <p:graphicFrame>
        <p:nvGraphicFramePr>
          <p:cNvPr id="11" name="Table 10"/>
          <p:cNvGraphicFramePr>
            <a:graphicFrameLocks noGrp="1"/>
          </p:cNvGraphicFramePr>
          <p:nvPr>
            <p:extLst>
              <p:ext uri="{D42A27DB-BD31-4B8C-83A1-F6EECF244321}">
                <p14:modId xmlns:p14="http://schemas.microsoft.com/office/powerpoint/2010/main" val="3664812000"/>
              </p:ext>
            </p:extLst>
          </p:nvPr>
        </p:nvGraphicFramePr>
        <p:xfrm>
          <a:off x="745064" y="2046807"/>
          <a:ext cx="7675035" cy="3962400"/>
        </p:xfrm>
        <a:graphic>
          <a:graphicData uri="http://schemas.openxmlformats.org/drawingml/2006/table">
            <a:tbl>
              <a:tblPr firstRow="1" bandRow="1">
                <a:tableStyleId>{5C22544A-7EE6-4342-B048-85BDC9FD1C3A}</a:tableStyleId>
              </a:tblPr>
              <a:tblGrid>
                <a:gridCol w="4677836"/>
                <a:gridCol w="1498600"/>
                <a:gridCol w="1498599"/>
              </a:tblGrid>
              <a:tr h="370840">
                <a:tc>
                  <a:txBody>
                    <a:bodyPr/>
                    <a:lstStyle/>
                    <a:p>
                      <a:pPr algn="ctr"/>
                      <a:r>
                        <a:rPr lang="en-US" dirty="0" smtClean="0"/>
                        <a:t>Subject</a:t>
                      </a:r>
                      <a:endParaRPr lang="en-US" dirty="0"/>
                    </a:p>
                  </a:txBody>
                  <a:tcPr>
                    <a:solidFill>
                      <a:srgbClr val="1B4080"/>
                    </a:solidFill>
                  </a:tcPr>
                </a:tc>
                <a:tc>
                  <a:txBody>
                    <a:bodyPr/>
                    <a:lstStyle/>
                    <a:p>
                      <a:pPr algn="ctr"/>
                      <a:r>
                        <a:rPr lang="en-US" dirty="0" smtClean="0"/>
                        <a:t>OHM </a:t>
                      </a:r>
                    </a:p>
                    <a:p>
                      <a:pPr algn="ctr"/>
                      <a:r>
                        <a:rPr lang="en-US" sz="1400" dirty="0" smtClean="0"/>
                        <a:t>(static text)</a:t>
                      </a:r>
                      <a:endParaRPr lang="en-US" sz="1400" dirty="0"/>
                    </a:p>
                  </a:txBody>
                  <a:tcPr>
                    <a:solidFill>
                      <a:srgbClr val="1B4080"/>
                    </a:solidFill>
                  </a:tcPr>
                </a:tc>
                <a:tc>
                  <a:txBody>
                    <a:bodyPr/>
                    <a:lstStyle/>
                    <a:p>
                      <a:pPr algn="ctr"/>
                      <a:r>
                        <a:rPr lang="en-US" dirty="0" smtClean="0"/>
                        <a:t>OHM</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smtClean="0"/>
                        <a:t>(editable text)</a:t>
                      </a:r>
                    </a:p>
                  </a:txBody>
                  <a:tcPr>
                    <a:solidFill>
                      <a:srgbClr val="1B4080"/>
                    </a:solidFill>
                  </a:tcPr>
                </a:tc>
              </a:tr>
              <a:tr h="370840">
                <a:tc>
                  <a:txBody>
                    <a:bodyPr/>
                    <a:lstStyle/>
                    <a:p>
                      <a:r>
                        <a:rPr lang="en-US" b="0" i="0" dirty="0" smtClean="0">
                          <a:latin typeface="Calibri Light"/>
                          <a:cs typeface="Calibri Light"/>
                        </a:rPr>
                        <a:t>Pre-algebra / Arithmetic</a:t>
                      </a:r>
                      <a:endParaRPr lang="en-US" b="0" i="0" baseline="0" dirty="0" smtClean="0">
                        <a:latin typeface="Calibri Light"/>
                        <a:cs typeface="Calibri Ligh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b="0" i="0" baseline="0" dirty="0" smtClean="0">
                          <a:latin typeface="Calibri Light"/>
                          <a:cs typeface="Calibri Light"/>
                        </a:rPr>
                        <a:t>Elementary Algebra</a:t>
                      </a:r>
                      <a:endParaRPr lang="en-US" b="0" i="0" dirty="0" smtClean="0">
                        <a:latin typeface="Calibri Light"/>
                        <a:cs typeface="Calibri Light"/>
                      </a:endParaRPr>
                    </a:p>
                    <a:p>
                      <a:r>
                        <a:rPr lang="en-US" b="0" i="0" baseline="0" dirty="0" smtClean="0">
                          <a:latin typeface="Calibri Light"/>
                          <a:cs typeface="Calibri Light"/>
                        </a:rPr>
                        <a:t>Intermediate Algebra</a:t>
                      </a:r>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latin typeface="Calibri Light"/>
                          <a:cs typeface="Calibri Light"/>
                        </a:rPr>
                        <a:t>College Algebra / Pre-Calculus I</a:t>
                      </a:r>
                    </a:p>
                    <a:p>
                      <a:r>
                        <a:rPr lang="en-US" b="0" i="0" baseline="0" dirty="0" smtClean="0">
                          <a:latin typeface="Calibri Light"/>
                          <a:cs typeface="Calibri Light"/>
                        </a:rPr>
                        <a:t>Trigonometry / Pre-Calculus II </a:t>
                      </a:r>
                    </a:p>
                    <a:p>
                      <a:r>
                        <a:rPr lang="en-US" b="0" i="0" baseline="0" dirty="0" smtClean="0">
                          <a:latin typeface="Calibri Light"/>
                          <a:cs typeface="Calibri Light"/>
                        </a:rPr>
                        <a:t>Math for Liberal Arts / Quantitative Reasoning</a:t>
                      </a:r>
                    </a:p>
                    <a:p>
                      <a:r>
                        <a:rPr lang="en-US" b="0" i="0" baseline="0" dirty="0" smtClean="0">
                          <a:latin typeface="Calibri Light"/>
                          <a:cs typeface="Calibri Light"/>
                        </a:rPr>
                        <a:t>Concepts in Statistics</a:t>
                      </a:r>
                    </a:p>
                    <a:p>
                      <a:r>
                        <a:rPr lang="en-US" b="0" i="0" baseline="0" dirty="0" smtClean="0">
                          <a:latin typeface="Calibri Light"/>
                          <a:cs typeface="Calibri Light"/>
                        </a:rPr>
                        <a:t>Introductory Statistics</a:t>
                      </a:r>
                    </a:p>
                    <a:p>
                      <a:r>
                        <a:rPr lang="en-US" b="0" i="0" baseline="0" dirty="0" smtClean="0">
                          <a:latin typeface="Calibri Light"/>
                          <a:cs typeface="Calibri Light"/>
                        </a:rPr>
                        <a:t>Business Statistics</a:t>
                      </a:r>
                    </a:p>
                    <a:p>
                      <a:r>
                        <a:rPr lang="en-US" b="0" i="0" baseline="0" dirty="0" smtClean="0">
                          <a:latin typeface="Calibri Light"/>
                          <a:cs typeface="Calibri Light"/>
                        </a:rPr>
                        <a:t>Business Calculus</a:t>
                      </a:r>
                    </a:p>
                    <a:p>
                      <a:r>
                        <a:rPr lang="en-US" b="0" i="0" baseline="0" dirty="0" smtClean="0">
                          <a:latin typeface="Calibri Light"/>
                          <a:cs typeface="Calibri Light"/>
                        </a:rPr>
                        <a:t>Calculus I</a:t>
                      </a:r>
                    </a:p>
                    <a:p>
                      <a:r>
                        <a:rPr lang="en-US" b="0" i="0" baseline="0" dirty="0" smtClean="0">
                          <a:latin typeface="Calibri Light"/>
                          <a:cs typeface="Calibri Light"/>
                        </a:rPr>
                        <a:t>Calculus II</a:t>
                      </a:r>
                    </a:p>
                  </a:txBody>
                  <a:tcPr/>
                </a:tc>
                <a:tc>
                  <a:txBody>
                    <a:bodyPr/>
                    <a:lstStyle/>
                    <a:p>
                      <a:pPr algn="ctr"/>
                      <a:r>
                        <a:rPr lang="en-US" dirty="0" smtClean="0"/>
                        <a:t>Y</a:t>
                      </a:r>
                    </a:p>
                    <a:p>
                      <a:pPr algn="ctr"/>
                      <a:r>
                        <a:rPr lang="en-US" dirty="0" smtClean="0"/>
                        <a:t>Y</a:t>
                      </a:r>
                    </a:p>
                    <a:p>
                      <a:pPr algn="ctr"/>
                      <a:r>
                        <a:rPr lang="en-US" dirty="0" smtClean="0"/>
                        <a:t>Y</a:t>
                      </a:r>
                    </a:p>
                    <a:p>
                      <a:pPr algn="ctr"/>
                      <a:r>
                        <a:rPr lang="en-US" dirty="0" smtClean="0"/>
                        <a:t>Y</a:t>
                      </a:r>
                    </a:p>
                    <a:p>
                      <a:pPr algn="ctr"/>
                      <a:r>
                        <a:rPr lang="en-US" dirty="0" smtClean="0"/>
                        <a:t>Y</a:t>
                      </a:r>
                    </a:p>
                    <a:p>
                      <a:pPr algn="ctr"/>
                      <a:r>
                        <a:rPr lang="en-US" dirty="0" smtClean="0"/>
                        <a:t>Y</a:t>
                      </a:r>
                    </a:p>
                    <a:p>
                      <a:pPr algn="ctr"/>
                      <a:r>
                        <a:rPr lang="en-US" dirty="0" smtClean="0"/>
                        <a:t>Y</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Y</a:t>
                      </a:r>
                    </a:p>
                  </a:txBody>
                  <a:tcPr/>
                </a:tc>
                <a:tc>
                  <a:txBody>
                    <a:bodyPr/>
                    <a:lstStyle/>
                    <a:p>
                      <a:pPr algn="ctr"/>
                      <a:r>
                        <a:rPr lang="en-US" i="1" dirty="0" smtClean="0"/>
                        <a:t>In progress</a:t>
                      </a:r>
                    </a:p>
                    <a:p>
                      <a:pPr algn="ctr"/>
                      <a:r>
                        <a:rPr lang="en-US" dirty="0" smtClean="0"/>
                        <a:t>Y</a:t>
                      </a:r>
                    </a:p>
                    <a:p>
                      <a:pPr algn="ctr"/>
                      <a:r>
                        <a:rPr lang="en-US" dirty="0" smtClean="0"/>
                        <a:t>Y</a:t>
                      </a:r>
                    </a:p>
                    <a:p>
                      <a:pPr algn="ctr"/>
                      <a:r>
                        <a:rPr lang="en-US" dirty="0" smtClean="0"/>
                        <a:t>Y</a:t>
                      </a:r>
                    </a:p>
                    <a:p>
                      <a:pPr algn="ctr"/>
                      <a:r>
                        <a:rPr lang="en-US" dirty="0" smtClean="0"/>
                        <a:t>Y</a:t>
                      </a:r>
                    </a:p>
                    <a:p>
                      <a:pPr algn="ctr"/>
                      <a:r>
                        <a:rPr lang="en-US" dirty="0" smtClean="0"/>
                        <a:t>Y</a:t>
                      </a:r>
                    </a:p>
                    <a:p>
                      <a:pPr algn="ctr"/>
                      <a:r>
                        <a:rPr lang="en-US" dirty="0" smtClean="0"/>
                        <a:t>Y</a:t>
                      </a:r>
                    </a:p>
                    <a:p>
                      <a:pPr algn="ctr"/>
                      <a:endParaRPr lang="en-US" dirty="0" smtClean="0"/>
                    </a:p>
                    <a:p>
                      <a:pPr algn="ctr"/>
                      <a:r>
                        <a:rPr lang="en-US" dirty="0" smtClean="0"/>
                        <a:t>Y</a:t>
                      </a:r>
                    </a:p>
                    <a:p>
                      <a:pPr algn="ctr"/>
                      <a:r>
                        <a:rPr lang="en-US" dirty="0" smtClean="0"/>
                        <a:t>Y</a:t>
                      </a:r>
                      <a:endParaRPr lang="en-US" dirty="0"/>
                    </a:p>
                  </a:txBody>
                  <a:tcPr/>
                </a:tc>
              </a:tr>
            </a:tbl>
          </a:graphicData>
        </a:graphic>
      </p:graphicFrame>
    </p:spTree>
    <p:extLst>
      <p:ext uri="{BB962C8B-B14F-4D97-AF65-F5344CB8AC3E}">
        <p14:creationId xmlns:p14="http://schemas.microsoft.com/office/powerpoint/2010/main" val="1894604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41714</TotalTime>
  <Words>1202</Words>
  <Application>Microsoft Macintosh PowerPoint</Application>
  <PresentationFormat>On-screen Show (4:3)</PresentationFormat>
  <Paragraphs>182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Why OER? </vt:lpstr>
      <vt:lpstr>Adopt</vt:lpstr>
      <vt:lpstr>Online Homework System</vt:lpstr>
      <vt:lpstr>Enriched OER Content</vt:lpstr>
      <vt:lpstr>Customizable Course Design</vt:lpstr>
      <vt:lpstr>Affordable Access to Quality Content</vt:lpstr>
      <vt:lpstr>Lumen OER Improves Student Success</vt:lpstr>
      <vt:lpstr>OHM Course List </vt:lpstr>
      <vt:lpstr>Lumen Support Fee Pricing</vt:lpstr>
      <vt:lpstr>Why Lumen-supported Math? </vt:lpstr>
      <vt:lpstr>Next Steps</vt:lpstr>
      <vt:lpstr>Adopt</vt:lpstr>
    </vt:vector>
  </TitlesOfParts>
  <Company>Lumen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Thanos</dc:creator>
  <cp:lastModifiedBy>Joni Felt</cp:lastModifiedBy>
  <cp:revision>231</cp:revision>
  <dcterms:created xsi:type="dcterms:W3CDTF">2016-08-18T00:42:18Z</dcterms:created>
  <dcterms:modified xsi:type="dcterms:W3CDTF">2017-11-27T08:09:18Z</dcterms:modified>
</cp:coreProperties>
</file>