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557" r:id="rId3"/>
    <p:sldId id="544" r:id="rId4"/>
    <p:sldId id="533" r:id="rId5"/>
    <p:sldId id="534" r:id="rId6"/>
    <p:sldId id="558" r:id="rId7"/>
    <p:sldId id="535" r:id="rId8"/>
    <p:sldId id="536" r:id="rId9"/>
    <p:sldId id="537" r:id="rId10"/>
    <p:sldId id="559" r:id="rId11"/>
    <p:sldId id="556" r:id="rId12"/>
    <p:sldId id="541" r:id="rId13"/>
    <p:sldId id="555" r:id="rId14"/>
    <p:sldId id="545" r:id="rId15"/>
    <p:sldId id="546" r:id="rId16"/>
    <p:sldId id="547" r:id="rId17"/>
    <p:sldId id="549" r:id="rId18"/>
    <p:sldId id="551" r:id="rId19"/>
    <p:sldId id="552" r:id="rId20"/>
    <p:sldId id="553" r:id="rId21"/>
    <p:sldId id="562" r:id="rId22"/>
    <p:sldId id="529" r:id="rId23"/>
    <p:sldId id="532" r:id="rId24"/>
    <p:sldId id="561" r:id="rId25"/>
    <p:sldId id="5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C50"/>
    <a:srgbClr val="1B4080"/>
    <a:srgbClr val="721712"/>
    <a:srgbClr val="10285D"/>
    <a:srgbClr val="1633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0" autoAdjust="0"/>
    <p:restoredTop sz="86431" autoAdjust="0"/>
  </p:normalViewPr>
  <p:slideViewPr>
    <p:cSldViewPr snapToGrid="0" snapToObjects="1">
      <p:cViewPr>
        <p:scale>
          <a:sx n="100" d="100"/>
          <a:sy n="100" d="100"/>
        </p:scale>
        <p:origin x="-256" y="-136"/>
      </p:cViewPr>
      <p:guideLst>
        <p:guide orient="horz" pos="2160"/>
        <p:guide pos="2880"/>
      </p:guideLst>
    </p:cSldViewPr>
  </p:slideViewPr>
  <p:outlineViewPr>
    <p:cViewPr>
      <p:scale>
        <a:sx n="33" d="100"/>
        <a:sy n="33" d="100"/>
      </p:scale>
      <p:origin x="0" y="376"/>
    </p:cViewPr>
  </p:outlin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A72BE-FCF7-4D4D-9F32-AFB24913889E}" type="datetimeFigureOut">
              <a:rPr lang="en-US" smtClean="0"/>
              <a:t>11/24/17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85F23-7026-5746-AA4C-7BFB3A99629D}" type="slidenum">
              <a:rPr lang="en-US" smtClean="0"/>
              <a:t>‹#›</a:t>
            </a:fld>
            <a:endParaRPr lang="en-US"/>
          </a:p>
        </p:txBody>
      </p:sp>
    </p:spTree>
    <p:extLst>
      <p:ext uri="{BB962C8B-B14F-4D97-AF65-F5344CB8AC3E}">
        <p14:creationId xmlns:p14="http://schemas.microsoft.com/office/powerpoint/2010/main" val="9505735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What does Lumen offer?</a:t>
            </a:r>
          </a:p>
          <a:p>
            <a:r>
              <a:rPr lang="en-US" sz="2000" dirty="0" smtClean="0"/>
              <a:t>Is there something for me in my discipline/subject? </a:t>
            </a:r>
          </a:p>
          <a:p>
            <a:r>
              <a:rPr lang="en-US" sz="2000" dirty="0" smtClean="0"/>
              <a:t>How do I learn more?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a:t>
            </a:fld>
            <a:endParaRPr lang="en-US"/>
          </a:p>
        </p:txBody>
      </p:sp>
    </p:spTree>
    <p:extLst>
      <p:ext uri="{BB962C8B-B14F-4D97-AF65-F5344CB8AC3E}">
        <p14:creationId xmlns:p14="http://schemas.microsoft.com/office/powerpoint/2010/main" val="314728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t>Waymaker</a:t>
            </a:r>
            <a:r>
              <a:rPr lang="en-US" sz="2000" dirty="0" smtClean="0"/>
              <a:t> provides recommendations</a:t>
            </a:r>
            <a:r>
              <a:rPr lang="en-US" sz="2000" baseline="0" dirty="0" smtClean="0"/>
              <a:t> about who needs help and what they’re struggling with. It also has pre-built template messages for instructors to quickly and easily send a message to offer help.</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10</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Actual email message </a:t>
            </a:r>
            <a:r>
              <a:rPr lang="en-US" sz="2000" baseline="0" dirty="0" smtClean="0"/>
              <a:t>exchange during fall term 2016 in a </a:t>
            </a:r>
            <a:r>
              <a:rPr lang="en-US" sz="2000" baseline="0" dirty="0" err="1" smtClean="0"/>
              <a:t>Waymaker</a:t>
            </a:r>
            <a:r>
              <a:rPr lang="en-US" sz="2000" baseline="0" dirty="0" smtClean="0"/>
              <a:t> Macroeconomics course. Faculty members have the option to set up automated messages the system sends out on their behalf at appropriate moments to provide helpful guidance and encouragement to students based on their academic performance and how they are using the course materials.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11</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12</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Actual email message </a:t>
            </a:r>
            <a:r>
              <a:rPr lang="en-US" sz="2000" baseline="0" dirty="0" smtClean="0"/>
              <a:t>exchange during fall term 2016 in a </a:t>
            </a:r>
            <a:r>
              <a:rPr lang="en-US" sz="2000" baseline="0" dirty="0" err="1" smtClean="0"/>
              <a:t>Waymaker</a:t>
            </a:r>
            <a:r>
              <a:rPr lang="en-US" sz="2000" baseline="0" dirty="0" smtClean="0"/>
              <a:t> Macroeconomics course. Faculty members have the option to set up automated messages the system sends out on their behalf at appropriate moments to provide helpful guidance and encouragement to students based on their academic performance and how they are using the course materials.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13</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Lumen has promising</a:t>
            </a:r>
            <a:r>
              <a:rPr lang="en-US" sz="2000" baseline="0" dirty="0" smtClean="0"/>
              <a:t> efficacy data from multiple institutions and thousands of students using </a:t>
            </a:r>
            <a:r>
              <a:rPr lang="en-US" sz="2000" baseline="0" dirty="0" err="1" smtClean="0"/>
              <a:t>Waymaker</a:t>
            </a:r>
            <a:r>
              <a:rPr lang="en-US" sz="2000" baseline="0" dirty="0" smtClean="0"/>
              <a:t> OER courses during summer-fall 2016.</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14</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Students</a:t>
            </a:r>
            <a:r>
              <a:rPr lang="en-US" sz="2000" baseline="0" dirty="0" smtClean="0"/>
              <a:t> who were Pell eligible and did not get to use Waymaker received a final grade 1/3 of a letter grade lower than their non-Pell eligible peers. (These differences in final grade are statistically significant).</a:t>
            </a:r>
          </a:p>
          <a:p>
            <a:endParaRPr lang="en-US" sz="2000" baseline="0" dirty="0" smtClean="0"/>
          </a:p>
          <a:p>
            <a:r>
              <a:rPr lang="en-US" sz="2000" baseline="0" dirty="0" smtClean="0"/>
              <a:t>Students who were Pell eligible and did get to use Waymaker received the same final grades as their non-Pell eligible peers. (There is no statistically significant difference in these grades.)</a:t>
            </a:r>
            <a:endParaRPr lang="en-US" sz="2000" dirty="0" smtClean="0"/>
          </a:p>
        </p:txBody>
      </p:sp>
      <p:sp>
        <p:nvSpPr>
          <p:cNvPr id="4" name="Slide Number Placeholder 3"/>
          <p:cNvSpPr>
            <a:spLocks noGrp="1"/>
          </p:cNvSpPr>
          <p:nvPr>
            <p:ph type="sldNum" sz="quarter" idx="10"/>
          </p:nvPr>
        </p:nvSpPr>
        <p:spPr/>
        <p:txBody>
          <a:bodyPr/>
          <a:lstStyle/>
          <a:p>
            <a:fld id="{1F985F23-7026-5746-AA4C-7BFB3A99629D}" type="slidenum">
              <a:rPr lang="en-US" smtClean="0"/>
              <a:t>15</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16</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Seamless</a:t>
            </a:r>
            <a:r>
              <a:rPr lang="en-US" sz="2000" baseline="0" dirty="0" smtClean="0"/>
              <a:t> LMS integration, including single sign-on and grade return for graded quizzes</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17</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18</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19</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2</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20</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are 21 </a:t>
            </a:r>
            <a:r>
              <a:rPr lang="en-US" dirty="0" err="1" smtClean="0"/>
              <a:t>Waymaker</a:t>
            </a:r>
            <a:r>
              <a:rPr lang="en-US" dirty="0" smtClean="0"/>
              <a:t> courses available.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21</a:t>
            </a:fld>
            <a:endParaRPr lang="en-US"/>
          </a:p>
        </p:txBody>
      </p:sp>
    </p:spTree>
    <p:extLst>
      <p:ext uri="{BB962C8B-B14F-4D97-AF65-F5344CB8AC3E}">
        <p14:creationId xmlns:p14="http://schemas.microsoft.com/office/powerpoint/2010/main" val="667956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22</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you want to make</a:t>
            </a:r>
            <a:r>
              <a:rPr lang="en-US" sz="2000" baseline="0" dirty="0" smtClean="0"/>
              <a:t> the transition to OER, many choices are available to help you on that path. What’s different about working with Lumen Learning? It comes down to two basic things: 1) well-designed and customizable OER course materials that are a better, simpler starting point, and 2) well-supported OER projects designed around your institution’s goals and priorities, along with the technical expertise to help you realize those goals.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23</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24</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25</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Lumen’s </a:t>
            </a:r>
            <a:r>
              <a:rPr lang="en-US" sz="2000" i="1" kern="1200" dirty="0" err="1" smtClean="0">
                <a:solidFill>
                  <a:schemeClr val="tx1"/>
                </a:solidFill>
                <a:effectLst/>
                <a:latin typeface="+mn-lt"/>
                <a:ea typeface="+mn-ea"/>
                <a:cs typeface="+mn-cs"/>
              </a:rPr>
              <a:t>Waymaker</a:t>
            </a:r>
            <a:r>
              <a:rPr lang="en-US" sz="2000" i="1"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digital courseware combines curated OER content with human-centered personalized learning tools engineered to enhance student success. </a:t>
            </a:r>
            <a:r>
              <a:rPr lang="en-US" sz="2000" kern="1200" dirty="0" err="1" smtClean="0">
                <a:solidFill>
                  <a:schemeClr val="tx1"/>
                </a:solidFill>
                <a:effectLst/>
                <a:latin typeface="+mn-lt"/>
                <a:ea typeface="+mn-ea"/>
                <a:cs typeface="+mn-cs"/>
              </a:rPr>
              <a:t>Waymaker’s</a:t>
            </a:r>
            <a:r>
              <a:rPr lang="en-US" sz="2000" kern="1200" dirty="0" smtClean="0">
                <a:solidFill>
                  <a:schemeClr val="tx1"/>
                </a:solidFill>
                <a:effectLst/>
                <a:latin typeface="+mn-lt"/>
                <a:ea typeface="+mn-ea"/>
                <a:cs typeface="+mn-cs"/>
              </a:rPr>
              <a:t> personalized study plan develops students’ metacognitive abilities by providing them with relevant information and choices about their learning and real-time feedback to help them progress. </a:t>
            </a:r>
            <a:r>
              <a:rPr lang="en-US" sz="2000" kern="1200" dirty="0" err="1" smtClean="0">
                <a:solidFill>
                  <a:schemeClr val="tx1"/>
                </a:solidFill>
                <a:effectLst/>
                <a:latin typeface="+mn-lt"/>
                <a:ea typeface="+mn-ea"/>
                <a:cs typeface="+mn-cs"/>
              </a:rPr>
              <a:t>Waymaker</a:t>
            </a:r>
            <a:r>
              <a:rPr lang="en-US" sz="2000" kern="1200" dirty="0" smtClean="0">
                <a:solidFill>
                  <a:schemeClr val="tx1"/>
                </a:solidFill>
                <a:effectLst/>
                <a:latin typeface="+mn-lt"/>
                <a:ea typeface="+mn-ea"/>
                <a:cs typeface="+mn-cs"/>
              </a:rPr>
              <a:t> creates efficiencies for instructors to help them identify and help struggling students when and where needed.</a:t>
            </a:r>
          </a:p>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3</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4</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Lumen curates the best available OER content.</a:t>
            </a:r>
            <a:r>
              <a:rPr lang="en-US" sz="2000" baseline="0" dirty="0" smtClean="0"/>
              <a:t> We align it with learning outcomes and organize it into a course structure. Faculty members have the ability to customize and reorder content, to ensure it fits their learning outcomes, term length, and so forth. OER content includes complete text, video, simulations and other </a:t>
            </a:r>
            <a:r>
              <a:rPr lang="en-US" sz="2000" baseline="0" dirty="0" err="1" smtClean="0"/>
              <a:t>interactives</a:t>
            </a:r>
            <a:r>
              <a:rPr lang="en-US" sz="2000" baseline="0" dirty="0" smtClean="0"/>
              <a:t>, sample discussion forums, sample human-graded performance assessments, customizable quizzes and self-checks, PowerPoint slides, and so forth. We use an LTI connection to embed course content in the LMS.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5</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Lumen curates the best available OER content.</a:t>
            </a:r>
            <a:r>
              <a:rPr lang="en-US" sz="2000" baseline="0" dirty="0" smtClean="0"/>
              <a:t> We align it with learning outcomes and organize it into a course structure. Faculty members have the ability to customize and reorder content, to ensure it fits their learning outcomes, term length, and so forth. OER content includes complete text, video, simulations and other </a:t>
            </a:r>
            <a:r>
              <a:rPr lang="en-US" sz="2000" baseline="0" dirty="0" err="1" smtClean="0"/>
              <a:t>interactives</a:t>
            </a:r>
            <a:r>
              <a:rPr lang="en-US" sz="2000" baseline="0" dirty="0" smtClean="0"/>
              <a:t>, sample discussion forums, sample human-graded performance assessments, customizable quizzes and self-checks, PowerPoint slides, and so forth. We use an LTI connection to embed course content in the LMS.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6</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7</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Data from pretests, self-checks, and quiz attempts are reflected back to students in study</a:t>
            </a:r>
            <a:r>
              <a:rPr lang="en-US" sz="2000" kern="1200" baseline="0" dirty="0" smtClean="0">
                <a:solidFill>
                  <a:schemeClr val="tx1"/>
                </a:solidFill>
                <a:effectLst/>
                <a:latin typeface="+mn-lt"/>
                <a:ea typeface="+mn-ea"/>
                <a:cs typeface="+mn-cs"/>
              </a:rPr>
              <a:t> plan view with personalized signposts to </a:t>
            </a:r>
            <a:r>
              <a:rPr lang="en-US" sz="2000" kern="1200" dirty="0" smtClean="0">
                <a:solidFill>
                  <a:schemeClr val="tx1"/>
                </a:solidFill>
                <a:effectLst/>
                <a:latin typeface="+mn-lt"/>
                <a:ea typeface="+mn-ea"/>
                <a:cs typeface="+mn-cs"/>
              </a:rPr>
              <a:t>show them where they are struggling and should focus their attention and energy. All the quiz</a:t>
            </a:r>
            <a:r>
              <a:rPr lang="en-US" sz="2000" kern="1200" baseline="0" dirty="0" smtClean="0">
                <a:solidFill>
                  <a:schemeClr val="tx1"/>
                </a:solidFill>
                <a:effectLst/>
                <a:latin typeface="+mn-lt"/>
                <a:ea typeface="+mn-ea"/>
                <a:cs typeface="+mn-cs"/>
              </a:rPr>
              <a:t> and self-check questions are customizable. </a:t>
            </a:r>
            <a:endParaRPr lang="en-US" sz="2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8</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9</a:t>
            </a:fld>
            <a:endParaRPr lang="en-US"/>
          </a:p>
        </p:txBody>
      </p:sp>
    </p:spTree>
    <p:extLst>
      <p:ext uri="{BB962C8B-B14F-4D97-AF65-F5344CB8AC3E}">
        <p14:creationId xmlns:p14="http://schemas.microsoft.com/office/powerpoint/2010/main" val="103624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EE6FAA-5C98-8742-8CD8-ABDB2EC4C984}"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253004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E6FAA-5C98-8742-8CD8-ABDB2EC4C984}"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318552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E6FAA-5C98-8742-8CD8-ABDB2EC4C984}"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22682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E6FAA-5C98-8742-8CD8-ABDB2EC4C984}"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354588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E6FAA-5C98-8742-8CD8-ABDB2EC4C984}"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410929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EE6FAA-5C98-8742-8CD8-ABDB2EC4C984}"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38426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EE6FAA-5C98-8742-8CD8-ABDB2EC4C984}" type="datetimeFigureOut">
              <a:rPr lang="en-US" smtClean="0"/>
              <a:t>11/24/17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21083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EE6FAA-5C98-8742-8CD8-ABDB2EC4C984}" type="datetimeFigureOut">
              <a:rPr lang="en-US" smtClean="0"/>
              <a:t>11/24/17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5008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E6FAA-5C98-8742-8CD8-ABDB2EC4C984}" type="datetimeFigureOut">
              <a:rPr lang="en-US" smtClean="0"/>
              <a:t>11/24/17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20017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E6FAA-5C98-8742-8CD8-ABDB2EC4C984}"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428471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E6FAA-5C98-8742-8CD8-ABDB2EC4C984}"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757703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E6FAA-5C98-8742-8CD8-ABDB2EC4C984}" type="datetimeFigureOut">
              <a:rPr lang="en-US" smtClean="0"/>
              <a:t>11/24/17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5055C-4B04-A24C-AAB5-C9F3646F92DD}" type="slidenum">
              <a:rPr lang="en-US" smtClean="0"/>
              <a:t>‹#›</a:t>
            </a:fld>
            <a:endParaRPr lang="en-US"/>
          </a:p>
        </p:txBody>
      </p:sp>
    </p:spTree>
    <p:extLst>
      <p:ext uri="{BB962C8B-B14F-4D97-AF65-F5344CB8AC3E}">
        <p14:creationId xmlns:p14="http://schemas.microsoft.com/office/powerpoint/2010/main" val="382127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www.lumenlearning.com/demo-request/" TargetMode="External"/><Relationship Id="rId4" Type="http://schemas.openxmlformats.org/officeDocument/2006/relationships/hyperlink" Target="lumenlearning.com/follett" TargetMode="External"/><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duation_1010x560.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155" y="-66848"/>
            <a:ext cx="9289144" cy="6997420"/>
          </a:xfrm>
          <a:prstGeom prst="rect">
            <a:avLst/>
          </a:prstGeom>
        </p:spPr>
      </p:pic>
      <p:sp>
        <p:nvSpPr>
          <p:cNvPr id="5" name="Rectangle 4"/>
          <p:cNvSpPr/>
          <p:nvPr/>
        </p:nvSpPr>
        <p:spPr>
          <a:xfrm>
            <a:off x="-86155" y="-61231"/>
            <a:ext cx="9289143" cy="7003143"/>
          </a:xfrm>
          <a:prstGeom prst="rect">
            <a:avLst/>
          </a:prstGeom>
          <a:solidFill>
            <a:srgbClr val="1B408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umen-OnDark.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0166" y="4051155"/>
            <a:ext cx="5359857" cy="1786619"/>
          </a:xfrm>
          <a:prstGeom prst="rect">
            <a:avLst/>
          </a:prstGeom>
        </p:spPr>
      </p:pic>
      <p:cxnSp>
        <p:nvCxnSpPr>
          <p:cNvPr id="10" name="Straight Connector 9"/>
          <p:cNvCxnSpPr/>
          <p:nvPr/>
        </p:nvCxnSpPr>
        <p:spPr>
          <a:xfrm>
            <a:off x="2562183" y="3908489"/>
            <a:ext cx="0" cy="136480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74180" y="3935230"/>
            <a:ext cx="6242820" cy="1200329"/>
          </a:xfrm>
          <a:prstGeom prst="rect">
            <a:avLst/>
          </a:prstGeom>
          <a:noFill/>
        </p:spPr>
        <p:txBody>
          <a:bodyPr wrap="square" rtlCol="0" anchor="t">
            <a:spAutoFit/>
          </a:bodyPr>
          <a:lstStyle/>
          <a:p>
            <a:r>
              <a:rPr lang="en-US" sz="3600" dirty="0" err="1" smtClean="0">
                <a:solidFill>
                  <a:schemeClr val="bg1"/>
                </a:solidFill>
                <a:latin typeface="Calibri Light"/>
                <a:cs typeface="Calibri Light"/>
              </a:rPr>
              <a:t>Waymaker</a:t>
            </a:r>
            <a:r>
              <a:rPr lang="en-US" sz="3600" dirty="0" smtClean="0">
                <a:solidFill>
                  <a:schemeClr val="bg1"/>
                </a:solidFill>
                <a:latin typeface="Calibri Light"/>
                <a:cs typeface="Calibri Light"/>
              </a:rPr>
              <a:t> Overview: Personalized Learning &amp; OER</a:t>
            </a:r>
            <a:endParaRPr lang="en-US" sz="2400" dirty="0" smtClean="0">
              <a:solidFill>
                <a:schemeClr val="bg1"/>
              </a:solidFill>
              <a:latin typeface="Calibri Light"/>
              <a:cs typeface="Calibri Light"/>
            </a:endParaRPr>
          </a:p>
        </p:txBody>
      </p:sp>
      <p:sp>
        <p:nvSpPr>
          <p:cNvPr id="12" name="TextBox 11"/>
          <p:cNvSpPr txBox="1"/>
          <p:nvPr/>
        </p:nvSpPr>
        <p:spPr>
          <a:xfrm>
            <a:off x="180283" y="6451836"/>
            <a:ext cx="6171606" cy="307777"/>
          </a:xfrm>
          <a:prstGeom prst="rect">
            <a:avLst/>
          </a:prstGeom>
          <a:noFill/>
        </p:spPr>
        <p:txBody>
          <a:bodyPr wrap="none" rtlCol="0">
            <a:spAutoFit/>
          </a:bodyPr>
          <a:lstStyle/>
          <a:p>
            <a:r>
              <a:rPr lang="en-US" sz="1400" dirty="0">
                <a:solidFill>
                  <a:schemeClr val="bg1"/>
                </a:solidFill>
                <a:latin typeface="Calibri Light"/>
                <a:cs typeface="Calibri Light"/>
              </a:rPr>
              <a:t>Creative Commons Attribution 4.0 License, Lumen Learning unless otherwise noted</a:t>
            </a:r>
          </a:p>
        </p:txBody>
      </p:sp>
      <p:pic>
        <p:nvPicPr>
          <p:cNvPr id="3" name="Picture 2"/>
          <p:cNvPicPr>
            <a:picLocks noChangeAspect="1"/>
          </p:cNvPicPr>
          <p:nvPr/>
        </p:nvPicPr>
        <p:blipFill>
          <a:blip r:embed="rId5"/>
          <a:stretch>
            <a:fillRect/>
          </a:stretch>
        </p:blipFill>
        <p:spPr>
          <a:xfrm>
            <a:off x="622300" y="3905105"/>
            <a:ext cx="1587500" cy="444500"/>
          </a:xfrm>
          <a:prstGeom prst="rect">
            <a:avLst/>
          </a:prstGeom>
        </p:spPr>
      </p:pic>
    </p:spTree>
    <p:extLst>
      <p:ext uri="{BB962C8B-B14F-4D97-AF65-F5344CB8AC3E}">
        <p14:creationId xmlns:p14="http://schemas.microsoft.com/office/powerpoint/2010/main" val="641182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598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74843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Recommended Message: Offer Help</a:t>
            </a:r>
            <a:endParaRPr lang="en-US" sz="3400" dirty="0">
              <a:solidFill>
                <a:schemeClr val="bg1"/>
              </a:solidFill>
              <a:latin typeface="Calibri Light"/>
              <a:cs typeface="Calibri Light"/>
            </a:endParaRPr>
          </a:p>
        </p:txBody>
      </p:sp>
      <p:pic>
        <p:nvPicPr>
          <p:cNvPr id="2" name="Picture 1"/>
          <p:cNvPicPr>
            <a:picLocks noChangeAspect="1"/>
          </p:cNvPicPr>
          <p:nvPr/>
        </p:nvPicPr>
        <p:blipFill rotWithShape="1">
          <a:blip r:embed="rId3"/>
          <a:srcRect l="1901" t="12642" r="1924" b="5508"/>
          <a:stretch/>
        </p:blipFill>
        <p:spPr>
          <a:xfrm>
            <a:off x="745291" y="1656789"/>
            <a:ext cx="7611310" cy="4832911"/>
          </a:xfrm>
          <a:prstGeom prst="rect">
            <a:avLst/>
          </a:prstGeom>
        </p:spPr>
      </p:pic>
    </p:spTree>
    <p:extLst>
      <p:ext uri="{BB962C8B-B14F-4D97-AF65-F5344CB8AC3E}">
        <p14:creationId xmlns:p14="http://schemas.microsoft.com/office/powerpoint/2010/main" val="3962024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598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666" y="988082"/>
            <a:ext cx="8137733" cy="5552419"/>
          </a:xfrm>
          <a:prstGeom prst="rect">
            <a:avLst/>
          </a:prstGeom>
        </p:spPr>
      </p:pic>
      <p:sp>
        <p:nvSpPr>
          <p:cNvPr id="13" name="TextBox 12"/>
          <p:cNvSpPr txBox="1"/>
          <p:nvPr/>
        </p:nvSpPr>
        <p:spPr>
          <a:xfrm>
            <a:off x="6438900" y="3987800"/>
            <a:ext cx="2374900" cy="707886"/>
          </a:xfrm>
          <a:prstGeom prst="rect">
            <a:avLst/>
          </a:prstGeom>
          <a:solidFill>
            <a:srgbClr val="DDD9C3"/>
          </a:solidFill>
        </p:spPr>
        <p:txBody>
          <a:bodyPr wrap="square" rtlCol="0">
            <a:spAutoFit/>
          </a:bodyPr>
          <a:lstStyle/>
          <a:p>
            <a:pPr algn="r"/>
            <a:r>
              <a:rPr lang="en-US" sz="2000" b="1" dirty="0" err="1" smtClean="0">
                <a:solidFill>
                  <a:srgbClr val="1F497D"/>
                </a:solidFill>
              </a:rPr>
              <a:t>Waymaker</a:t>
            </a:r>
            <a:r>
              <a:rPr lang="en-US" sz="2000" b="1" dirty="0" smtClean="0">
                <a:solidFill>
                  <a:srgbClr val="1F497D"/>
                </a:solidFill>
              </a:rPr>
              <a:t> </a:t>
            </a:r>
          </a:p>
          <a:p>
            <a:pPr algn="r"/>
            <a:r>
              <a:rPr lang="en-US" sz="2000" b="1" dirty="0" smtClean="0">
                <a:solidFill>
                  <a:srgbClr val="1F497D"/>
                </a:solidFill>
              </a:rPr>
              <a:t>Automated Message</a:t>
            </a:r>
            <a:endParaRPr lang="en-US" sz="2000" b="1" dirty="0">
              <a:solidFill>
                <a:srgbClr val="1F497D"/>
              </a:solidFill>
            </a:endParaRPr>
          </a:p>
        </p:txBody>
      </p:sp>
      <p:sp>
        <p:nvSpPr>
          <p:cNvPr id="14" name="TextBox 13"/>
          <p:cNvSpPr txBox="1"/>
          <p:nvPr/>
        </p:nvSpPr>
        <p:spPr>
          <a:xfrm>
            <a:off x="6400800" y="3175000"/>
            <a:ext cx="2374900" cy="400110"/>
          </a:xfrm>
          <a:prstGeom prst="rect">
            <a:avLst/>
          </a:prstGeom>
          <a:solidFill>
            <a:schemeClr val="bg2">
              <a:lumMod val="90000"/>
            </a:schemeClr>
          </a:solidFill>
        </p:spPr>
        <p:txBody>
          <a:bodyPr wrap="square" rtlCol="0">
            <a:spAutoFit/>
          </a:bodyPr>
          <a:lstStyle/>
          <a:p>
            <a:pPr algn="r"/>
            <a:r>
              <a:rPr lang="en-US" sz="2000" b="1" dirty="0" smtClean="0">
                <a:solidFill>
                  <a:schemeClr val="tx2"/>
                </a:solidFill>
              </a:rPr>
              <a:t>Student Response</a:t>
            </a:r>
            <a:endParaRPr lang="en-US" sz="2000" b="1" dirty="0">
              <a:solidFill>
                <a:schemeClr val="tx2"/>
              </a:solidFill>
            </a:endParaRPr>
          </a:p>
        </p:txBody>
      </p:sp>
      <p:cxnSp>
        <p:nvCxnSpPr>
          <p:cNvPr id="16" name="Straight Connector 15"/>
          <p:cNvCxnSpPr/>
          <p:nvPr/>
        </p:nvCxnSpPr>
        <p:spPr>
          <a:xfrm>
            <a:off x="635000" y="3774392"/>
            <a:ext cx="75565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73791" y="635039"/>
            <a:ext cx="66461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Automated Message: Study Tips</a:t>
            </a:r>
            <a:endParaRPr lang="en-US" sz="3400" dirty="0">
              <a:solidFill>
                <a:schemeClr val="bg1"/>
              </a:solidFill>
              <a:latin typeface="Calibri Light"/>
              <a:cs typeface="Calibri Light"/>
            </a:endParaRPr>
          </a:p>
        </p:txBody>
      </p:sp>
    </p:spTree>
    <p:extLst>
      <p:ext uri="{BB962C8B-B14F-4D97-AF65-F5344CB8AC3E}">
        <p14:creationId xmlns:p14="http://schemas.microsoft.com/office/powerpoint/2010/main" val="20405486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55449" y="1730053"/>
            <a:ext cx="6807452" cy="2800767"/>
          </a:xfrm>
          <a:prstGeom prst="rect">
            <a:avLst/>
          </a:prstGeom>
          <a:noFill/>
        </p:spPr>
        <p:txBody>
          <a:bodyPr wrap="square" rtlCol="0">
            <a:spAutoFit/>
          </a:bodyPr>
          <a:lstStyle/>
          <a:p>
            <a:pPr algn="ctr"/>
            <a:endParaRPr lang="en-US" sz="4400" dirty="0" smtClean="0">
              <a:solidFill>
                <a:srgbClr val="FFFFFF"/>
              </a:solidFill>
              <a:latin typeface="Calibri Light"/>
              <a:cs typeface="Calibri Light"/>
            </a:endParaRPr>
          </a:p>
          <a:p>
            <a:pPr algn="ctr"/>
            <a:r>
              <a:rPr lang="en-US" sz="4400" dirty="0" err="1" smtClean="0">
                <a:solidFill>
                  <a:srgbClr val="FFFFFF"/>
                </a:solidFill>
                <a:latin typeface="Calibri Light"/>
                <a:cs typeface="Calibri Light"/>
              </a:rPr>
              <a:t>Waymaker</a:t>
            </a:r>
            <a:r>
              <a:rPr lang="en-US" sz="4400" dirty="0" smtClean="0">
                <a:solidFill>
                  <a:srgbClr val="FFFFFF"/>
                </a:solidFill>
                <a:latin typeface="Calibri Light"/>
                <a:cs typeface="Calibri Light"/>
              </a:rPr>
              <a:t> helps faculty provide encouragement and motivation. </a:t>
            </a:r>
            <a:endParaRPr lang="en-US" sz="4400" dirty="0">
              <a:solidFill>
                <a:srgbClr val="FFFFFF"/>
              </a:solidFill>
              <a:latin typeface="Calibri Light"/>
              <a:cs typeface="Calibri Light"/>
            </a:endParaRPr>
          </a:p>
        </p:txBody>
      </p:sp>
    </p:spTree>
    <p:extLst>
      <p:ext uri="{BB962C8B-B14F-4D97-AF65-F5344CB8AC3E}">
        <p14:creationId xmlns:p14="http://schemas.microsoft.com/office/powerpoint/2010/main" val="20487960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66461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Automated Message: Well done!</a:t>
            </a:r>
            <a:endParaRPr lang="en-US" sz="3400" dirty="0">
              <a:solidFill>
                <a:schemeClr val="bg1"/>
              </a:solidFill>
              <a:latin typeface="Calibri Light"/>
              <a:cs typeface="Calibri Light"/>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700" y="2070100"/>
            <a:ext cx="8407400" cy="3595618"/>
          </a:xfrm>
          <a:prstGeom prst="rect">
            <a:avLst/>
          </a:prstGeom>
        </p:spPr>
      </p:pic>
      <p:sp>
        <p:nvSpPr>
          <p:cNvPr id="2" name="TextBox 1"/>
          <p:cNvSpPr txBox="1"/>
          <p:nvPr/>
        </p:nvSpPr>
        <p:spPr>
          <a:xfrm>
            <a:off x="6438900" y="4051300"/>
            <a:ext cx="2374900" cy="707886"/>
          </a:xfrm>
          <a:prstGeom prst="rect">
            <a:avLst/>
          </a:prstGeom>
          <a:solidFill>
            <a:schemeClr val="bg2">
              <a:lumMod val="90000"/>
            </a:schemeClr>
          </a:solidFill>
        </p:spPr>
        <p:txBody>
          <a:bodyPr wrap="square" rtlCol="0">
            <a:spAutoFit/>
          </a:bodyPr>
          <a:lstStyle/>
          <a:p>
            <a:pPr algn="r"/>
            <a:r>
              <a:rPr lang="en-US" sz="2000" b="1" dirty="0" err="1" smtClean="0">
                <a:solidFill>
                  <a:srgbClr val="1F497D"/>
                </a:solidFill>
              </a:rPr>
              <a:t>Waymaker</a:t>
            </a:r>
            <a:r>
              <a:rPr lang="en-US" sz="2000" b="1" dirty="0" smtClean="0">
                <a:solidFill>
                  <a:srgbClr val="1F497D"/>
                </a:solidFill>
              </a:rPr>
              <a:t> </a:t>
            </a:r>
          </a:p>
          <a:p>
            <a:pPr algn="r"/>
            <a:r>
              <a:rPr lang="en-US" sz="2000" b="1" dirty="0" smtClean="0">
                <a:solidFill>
                  <a:srgbClr val="1F497D"/>
                </a:solidFill>
              </a:rPr>
              <a:t>Automated Message</a:t>
            </a:r>
            <a:endParaRPr lang="en-US" sz="2000" b="1" dirty="0">
              <a:solidFill>
                <a:srgbClr val="1F497D"/>
              </a:solidFill>
            </a:endParaRPr>
          </a:p>
        </p:txBody>
      </p:sp>
      <p:sp>
        <p:nvSpPr>
          <p:cNvPr id="15" name="TextBox 14"/>
          <p:cNvSpPr txBox="1"/>
          <p:nvPr/>
        </p:nvSpPr>
        <p:spPr>
          <a:xfrm>
            <a:off x="6375400" y="3213100"/>
            <a:ext cx="2374900" cy="400110"/>
          </a:xfrm>
          <a:prstGeom prst="rect">
            <a:avLst/>
          </a:prstGeom>
          <a:solidFill>
            <a:srgbClr val="DDD9C3"/>
          </a:solidFill>
        </p:spPr>
        <p:txBody>
          <a:bodyPr wrap="square" rtlCol="0">
            <a:spAutoFit/>
          </a:bodyPr>
          <a:lstStyle/>
          <a:p>
            <a:pPr algn="r"/>
            <a:r>
              <a:rPr lang="en-US" sz="2000" b="1" dirty="0" smtClean="0">
                <a:solidFill>
                  <a:srgbClr val="1F497D"/>
                </a:solidFill>
              </a:rPr>
              <a:t>Student Response</a:t>
            </a:r>
            <a:endParaRPr lang="en-US" sz="2000" b="1" dirty="0">
              <a:solidFill>
                <a:srgbClr val="1F497D"/>
              </a:solidFill>
            </a:endParaRPr>
          </a:p>
        </p:txBody>
      </p:sp>
    </p:spTree>
    <p:extLst>
      <p:ext uri="{BB962C8B-B14F-4D97-AF65-F5344CB8AC3E}">
        <p14:creationId xmlns:p14="http://schemas.microsoft.com/office/powerpoint/2010/main" val="11255891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55449" y="1793553"/>
            <a:ext cx="6807452" cy="2123658"/>
          </a:xfrm>
          <a:prstGeom prst="rect">
            <a:avLst/>
          </a:prstGeom>
          <a:noFill/>
        </p:spPr>
        <p:txBody>
          <a:bodyPr wrap="square" rtlCol="0">
            <a:spAutoFit/>
          </a:bodyPr>
          <a:lstStyle/>
          <a:p>
            <a:pPr algn="ctr"/>
            <a:endParaRPr lang="en-US" sz="4400" dirty="0" smtClean="0">
              <a:solidFill>
                <a:srgbClr val="FFFFFF"/>
              </a:solidFill>
              <a:latin typeface="Calibri Light"/>
              <a:cs typeface="Calibri Light"/>
            </a:endParaRPr>
          </a:p>
          <a:p>
            <a:pPr algn="ctr"/>
            <a:r>
              <a:rPr lang="en-US" sz="4400" dirty="0" err="1" smtClean="0">
                <a:solidFill>
                  <a:srgbClr val="FFFFFF"/>
                </a:solidFill>
                <a:latin typeface="Calibri Light"/>
                <a:cs typeface="Calibri Light"/>
              </a:rPr>
              <a:t>Waymaker</a:t>
            </a:r>
            <a:r>
              <a:rPr lang="en-US" sz="4400" dirty="0" smtClean="0">
                <a:solidFill>
                  <a:srgbClr val="FFFFFF"/>
                </a:solidFill>
                <a:latin typeface="Calibri Light"/>
                <a:cs typeface="Calibri Light"/>
              </a:rPr>
              <a:t> supports students becoming better learners. </a:t>
            </a:r>
            <a:endParaRPr lang="en-US" sz="4400" dirty="0">
              <a:solidFill>
                <a:srgbClr val="FFFFFF"/>
              </a:solidFill>
              <a:latin typeface="Calibri Light"/>
              <a:cs typeface="Calibri Light"/>
            </a:endParaRPr>
          </a:p>
        </p:txBody>
      </p:sp>
    </p:spTree>
    <p:extLst>
      <p:ext uri="{BB962C8B-B14F-4D97-AF65-F5344CB8AC3E}">
        <p14:creationId xmlns:p14="http://schemas.microsoft.com/office/powerpoint/2010/main" val="32999703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32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662324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Learning Data: </a:t>
            </a:r>
            <a:r>
              <a:rPr lang="en-US" sz="3400" dirty="0" err="1" smtClean="0">
                <a:solidFill>
                  <a:schemeClr val="bg1"/>
                </a:solidFill>
                <a:latin typeface="Calibri Light"/>
                <a:cs typeface="Calibri Light"/>
              </a:rPr>
              <a:t>Waymaker</a:t>
            </a:r>
            <a:r>
              <a:rPr lang="en-US" sz="3400" dirty="0" smtClean="0">
                <a:solidFill>
                  <a:schemeClr val="bg1"/>
                </a:solidFill>
                <a:latin typeface="Calibri Light"/>
                <a:cs typeface="Calibri Light"/>
              </a:rPr>
              <a:t> Efficacy</a:t>
            </a:r>
            <a:endParaRPr lang="en-US" sz="3400" dirty="0">
              <a:solidFill>
                <a:schemeClr val="bg1"/>
              </a:solidFill>
              <a:latin typeface="Calibri Light"/>
              <a:cs typeface="Calibri Light"/>
            </a:endParaRPr>
          </a:p>
        </p:txBody>
      </p:sp>
      <p:sp>
        <p:nvSpPr>
          <p:cNvPr id="13" name="TextBox 12"/>
          <p:cNvSpPr txBox="1"/>
          <p:nvPr/>
        </p:nvSpPr>
        <p:spPr>
          <a:xfrm>
            <a:off x="636961" y="2194563"/>
            <a:ext cx="4379539" cy="3654847"/>
          </a:xfrm>
          <a:prstGeom prst="rect">
            <a:avLst/>
          </a:prstGeom>
          <a:noFill/>
        </p:spPr>
        <p:txBody>
          <a:bodyPr wrap="square" rtlCol="0">
            <a:spAutoFit/>
          </a:bodyPr>
          <a:lstStyle/>
          <a:p>
            <a:pPr>
              <a:spcAft>
                <a:spcPts val="300"/>
              </a:spcAft>
            </a:pPr>
            <a:r>
              <a:rPr lang="en-US" sz="2800" dirty="0" smtClean="0">
                <a:latin typeface="Calibri Light"/>
                <a:cs typeface="Calibri Light"/>
              </a:rPr>
              <a:t>Waymaker can erase </a:t>
            </a:r>
            <a:br>
              <a:rPr lang="en-US" sz="2800" dirty="0" smtClean="0">
                <a:latin typeface="Calibri Light"/>
                <a:cs typeface="Calibri Light"/>
              </a:rPr>
            </a:br>
            <a:r>
              <a:rPr lang="en-US" sz="2800" dirty="0" smtClean="0">
                <a:latin typeface="Calibri Light"/>
                <a:cs typeface="Calibri Light"/>
              </a:rPr>
              <a:t>the “Pell Penalty” </a:t>
            </a:r>
          </a:p>
          <a:p>
            <a:pPr>
              <a:spcAft>
                <a:spcPts val="300"/>
              </a:spcAft>
            </a:pPr>
            <a:endParaRPr lang="en-US" sz="2800" dirty="0">
              <a:latin typeface="Calibri Light"/>
              <a:cs typeface="Calibri Light"/>
            </a:endParaRPr>
          </a:p>
          <a:p>
            <a:pPr>
              <a:spcAft>
                <a:spcPts val="300"/>
              </a:spcAft>
            </a:pPr>
            <a:r>
              <a:rPr lang="en-US" sz="2800" dirty="0" smtClean="0">
                <a:latin typeface="Calibri Light"/>
                <a:cs typeface="Calibri Light"/>
              </a:rPr>
              <a:t>Putting Pell eligible students on equal footing with their non-Pell eligible peers  </a:t>
            </a:r>
            <a:endParaRPr lang="en-US" sz="2800" dirty="0">
              <a:latin typeface="Calibri Light"/>
              <a:cs typeface="Calibri Light"/>
            </a:endParaRPr>
          </a:p>
          <a:p>
            <a:endParaRPr lang="en-US" sz="2800" dirty="0" smtClean="0">
              <a:solidFill>
                <a:srgbClr val="000000"/>
              </a:solidFill>
              <a:latin typeface="Calibri Light"/>
              <a:cs typeface="Calibri Light"/>
            </a:endParaRPr>
          </a:p>
          <a:p>
            <a:endParaRPr lang="en-US" sz="2800" dirty="0">
              <a:solidFill>
                <a:srgbClr val="000000"/>
              </a:solidFill>
              <a:latin typeface="Calibri Light"/>
              <a:cs typeface="Calibri Light"/>
            </a:endParaRPr>
          </a:p>
        </p:txBody>
      </p:sp>
      <p:sp>
        <p:nvSpPr>
          <p:cNvPr id="2" name="TextBox 1"/>
          <p:cNvSpPr txBox="1"/>
          <p:nvPr/>
        </p:nvSpPr>
        <p:spPr>
          <a:xfrm>
            <a:off x="636961" y="5727700"/>
            <a:ext cx="7770439" cy="738664"/>
          </a:xfrm>
          <a:prstGeom prst="rect">
            <a:avLst/>
          </a:prstGeom>
          <a:noFill/>
        </p:spPr>
        <p:txBody>
          <a:bodyPr wrap="square" rtlCol="0">
            <a:spAutoFit/>
          </a:bodyPr>
          <a:lstStyle/>
          <a:p>
            <a:r>
              <a:rPr lang="en-US" sz="1400" dirty="0" smtClean="0"/>
              <a:t>Learning Data Detail: Study examined fall 2016 learning data for 5,622 students at 8 institutions enrolled in Introduction to Business courses. Analysis compared students’ final grades in sections using </a:t>
            </a:r>
            <a:r>
              <a:rPr lang="en-US" sz="1400" i="1" dirty="0" err="1" smtClean="0"/>
              <a:t>Waymaker</a:t>
            </a:r>
            <a:r>
              <a:rPr lang="en-US" sz="1400" i="1" dirty="0" smtClean="0"/>
              <a:t> Introduction to Business</a:t>
            </a:r>
            <a:r>
              <a:rPr lang="en-US" sz="1400" dirty="0" smtClean="0"/>
              <a:t> vs. those using commercial publisher or OER alternatives. </a:t>
            </a:r>
          </a:p>
        </p:txBody>
      </p:sp>
      <p:grpSp>
        <p:nvGrpSpPr>
          <p:cNvPr id="3" name="Group 2"/>
          <p:cNvGrpSpPr/>
          <p:nvPr/>
        </p:nvGrpSpPr>
        <p:grpSpPr>
          <a:xfrm>
            <a:off x="5016500" y="2092963"/>
            <a:ext cx="3946072" cy="3160075"/>
            <a:chOff x="5016500" y="2092963"/>
            <a:chExt cx="3946072" cy="3160075"/>
          </a:xfrm>
        </p:grpSpPr>
        <p:sp>
          <p:nvSpPr>
            <p:cNvPr id="28" name="Rectangle 27"/>
            <p:cNvSpPr/>
            <p:nvPr/>
          </p:nvSpPr>
          <p:spPr>
            <a:xfrm>
              <a:off x="5016500" y="2092963"/>
              <a:ext cx="3946072" cy="3160075"/>
            </a:xfrm>
            <a:prstGeom prst="rect">
              <a:avLst/>
            </a:prstGeom>
            <a:solidFill>
              <a:srgbClr val="1B4080"/>
            </a:solidFill>
            <a:ln>
              <a:solidFill>
                <a:srgbClr val="1B408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400">
                <a:solidFill>
                  <a:prstClr val="white"/>
                </a:solidFill>
                <a:latin typeface="Calibri"/>
              </a:endParaRPr>
            </a:p>
          </p:txBody>
        </p:sp>
        <p:sp>
          <p:nvSpPr>
            <p:cNvPr id="21" name="TextBox 20"/>
            <p:cNvSpPr txBox="1"/>
            <p:nvPr/>
          </p:nvSpPr>
          <p:spPr>
            <a:xfrm>
              <a:off x="5181600" y="2631892"/>
              <a:ext cx="2387600" cy="338554"/>
            </a:xfrm>
            <a:prstGeom prst="rect">
              <a:avLst/>
            </a:prstGeom>
            <a:noFill/>
          </p:spPr>
          <p:txBody>
            <a:bodyPr wrap="square" rtlCol="0">
              <a:spAutoFit/>
            </a:bodyPr>
            <a:lstStyle/>
            <a:p>
              <a:pPr algn="r"/>
              <a:r>
                <a:rPr lang="en-US" sz="1600" dirty="0">
                  <a:solidFill>
                    <a:schemeClr val="bg1"/>
                  </a:solidFill>
                </a:rPr>
                <a:t>N</a:t>
              </a:r>
              <a:r>
                <a:rPr lang="en-US" sz="1600" dirty="0" smtClean="0">
                  <a:solidFill>
                    <a:schemeClr val="bg1"/>
                  </a:solidFill>
                </a:rPr>
                <a:t>on-Pell eligible students</a:t>
              </a:r>
              <a:endParaRPr lang="en-US" sz="1600" dirty="0">
                <a:solidFill>
                  <a:schemeClr val="bg1"/>
                </a:solidFill>
              </a:endParaRPr>
            </a:p>
          </p:txBody>
        </p:sp>
        <p:sp>
          <p:nvSpPr>
            <p:cNvPr id="22" name="TextBox 21"/>
            <p:cNvSpPr txBox="1"/>
            <p:nvPr/>
          </p:nvSpPr>
          <p:spPr>
            <a:xfrm>
              <a:off x="5181600" y="4505963"/>
              <a:ext cx="2387600" cy="584776"/>
            </a:xfrm>
            <a:prstGeom prst="rect">
              <a:avLst/>
            </a:prstGeom>
            <a:noFill/>
          </p:spPr>
          <p:txBody>
            <a:bodyPr wrap="square" rtlCol="0">
              <a:spAutoFit/>
            </a:bodyPr>
            <a:lstStyle/>
            <a:p>
              <a:pPr algn="r"/>
              <a:r>
                <a:rPr lang="en-US" sz="1600" dirty="0" smtClean="0">
                  <a:solidFill>
                    <a:schemeClr val="bg1"/>
                  </a:solidFill>
                </a:rPr>
                <a:t>Pell eligible students not using Waymaker</a:t>
              </a:r>
              <a:endParaRPr lang="en-US" sz="1600" dirty="0">
                <a:solidFill>
                  <a:schemeClr val="bg1"/>
                </a:solidFill>
              </a:endParaRPr>
            </a:p>
          </p:txBody>
        </p:sp>
        <p:sp>
          <p:nvSpPr>
            <p:cNvPr id="24" name="TextBox 23"/>
            <p:cNvSpPr txBox="1"/>
            <p:nvPr/>
          </p:nvSpPr>
          <p:spPr>
            <a:xfrm>
              <a:off x="5181600" y="2917887"/>
              <a:ext cx="2387600" cy="584776"/>
            </a:xfrm>
            <a:prstGeom prst="rect">
              <a:avLst/>
            </a:prstGeom>
            <a:noFill/>
          </p:spPr>
          <p:txBody>
            <a:bodyPr wrap="square" rtlCol="0">
              <a:spAutoFit/>
            </a:bodyPr>
            <a:lstStyle/>
            <a:p>
              <a:pPr algn="r"/>
              <a:r>
                <a:rPr lang="en-US" sz="1600" dirty="0" smtClean="0">
                  <a:solidFill>
                    <a:schemeClr val="bg1"/>
                  </a:solidFill>
                </a:rPr>
                <a:t>Pell eligible students using Waymaker</a:t>
              </a:r>
              <a:endParaRPr lang="en-US" sz="1600" dirty="0">
                <a:solidFill>
                  <a:schemeClr val="bg1"/>
                </a:solidFill>
              </a:endParaRPr>
            </a:p>
          </p:txBody>
        </p:sp>
        <p:sp>
          <p:nvSpPr>
            <p:cNvPr id="25" name="TextBox 24"/>
            <p:cNvSpPr txBox="1"/>
            <p:nvPr/>
          </p:nvSpPr>
          <p:spPr>
            <a:xfrm>
              <a:off x="7061200" y="2626363"/>
              <a:ext cx="1803400" cy="338554"/>
            </a:xfrm>
            <a:prstGeom prst="rect">
              <a:avLst/>
            </a:prstGeom>
            <a:noFill/>
          </p:spPr>
          <p:txBody>
            <a:bodyPr wrap="square" rtlCol="0">
              <a:spAutoFit/>
            </a:bodyPr>
            <a:lstStyle/>
            <a:p>
              <a:pPr algn="r"/>
              <a:r>
                <a:rPr lang="en-US" sz="1600" b="1" dirty="0" smtClean="0">
                  <a:solidFill>
                    <a:srgbClr val="FFD03C"/>
                  </a:solidFill>
                </a:rPr>
                <a:t>2.69</a:t>
              </a:r>
              <a:endParaRPr lang="en-US" sz="1600" b="1" dirty="0">
                <a:solidFill>
                  <a:srgbClr val="FFD03C"/>
                </a:solidFill>
              </a:endParaRPr>
            </a:p>
          </p:txBody>
        </p:sp>
        <p:sp>
          <p:nvSpPr>
            <p:cNvPr id="27" name="TextBox 26"/>
            <p:cNvSpPr txBox="1"/>
            <p:nvPr/>
          </p:nvSpPr>
          <p:spPr>
            <a:xfrm>
              <a:off x="7061200" y="4531363"/>
              <a:ext cx="1803400" cy="338554"/>
            </a:xfrm>
            <a:prstGeom prst="rect">
              <a:avLst/>
            </a:prstGeom>
            <a:noFill/>
          </p:spPr>
          <p:txBody>
            <a:bodyPr wrap="square" rtlCol="0">
              <a:spAutoFit/>
            </a:bodyPr>
            <a:lstStyle/>
            <a:p>
              <a:pPr algn="r"/>
              <a:r>
                <a:rPr lang="en-US" sz="1600" b="1" dirty="0" smtClean="0">
                  <a:solidFill>
                    <a:srgbClr val="FFD03C"/>
                  </a:solidFill>
                </a:rPr>
                <a:t>2.33</a:t>
              </a:r>
              <a:endParaRPr lang="en-US" sz="1600" b="1" dirty="0">
                <a:solidFill>
                  <a:srgbClr val="FFD03C"/>
                </a:solidFill>
              </a:endParaRPr>
            </a:p>
          </p:txBody>
        </p:sp>
        <p:grpSp>
          <p:nvGrpSpPr>
            <p:cNvPr id="26" name="Group 25"/>
            <p:cNvGrpSpPr/>
            <p:nvPr/>
          </p:nvGrpSpPr>
          <p:grpSpPr>
            <a:xfrm>
              <a:off x="7620000" y="2631892"/>
              <a:ext cx="127000" cy="2580637"/>
              <a:chOff x="5943600" y="2359663"/>
              <a:chExt cx="127000" cy="2580637"/>
            </a:xfrm>
          </p:grpSpPr>
          <p:cxnSp>
            <p:nvCxnSpPr>
              <p:cNvPr id="16" name="Straight Connector 15"/>
              <p:cNvCxnSpPr/>
              <p:nvPr/>
            </p:nvCxnSpPr>
            <p:spPr>
              <a:xfrm>
                <a:off x="5994400" y="2359663"/>
                <a:ext cx="25400" cy="2580637"/>
              </a:xfrm>
              <a:prstGeom prst="line">
                <a:avLst/>
              </a:prstGeom>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5943600" y="2778763"/>
                <a:ext cx="114300" cy="1041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5956300" y="4378963"/>
                <a:ext cx="114300" cy="1041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7061200" y="2931163"/>
              <a:ext cx="1803400" cy="338554"/>
            </a:xfrm>
            <a:prstGeom prst="rect">
              <a:avLst/>
            </a:prstGeom>
            <a:noFill/>
          </p:spPr>
          <p:txBody>
            <a:bodyPr wrap="square" rtlCol="0">
              <a:spAutoFit/>
            </a:bodyPr>
            <a:lstStyle/>
            <a:p>
              <a:pPr algn="r"/>
              <a:r>
                <a:rPr lang="en-US" sz="1600" b="1" dirty="0" smtClean="0">
                  <a:solidFill>
                    <a:srgbClr val="FFD03C"/>
                  </a:solidFill>
                </a:rPr>
                <a:t>2.67</a:t>
              </a:r>
              <a:endParaRPr lang="en-US" sz="1600" b="1" dirty="0">
                <a:solidFill>
                  <a:srgbClr val="FFD03C"/>
                </a:solidFill>
              </a:endParaRPr>
            </a:p>
          </p:txBody>
        </p:sp>
        <p:sp>
          <p:nvSpPr>
            <p:cNvPr id="23" name="Oval 22"/>
            <p:cNvSpPr/>
            <p:nvPr/>
          </p:nvSpPr>
          <p:spPr>
            <a:xfrm>
              <a:off x="7620000" y="2766063"/>
              <a:ext cx="114300" cy="1041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879345" y="2122709"/>
              <a:ext cx="2387600" cy="369332"/>
            </a:xfrm>
            <a:prstGeom prst="rect">
              <a:avLst/>
            </a:prstGeom>
            <a:noFill/>
          </p:spPr>
          <p:txBody>
            <a:bodyPr wrap="square" rtlCol="0">
              <a:spAutoFit/>
            </a:bodyPr>
            <a:lstStyle/>
            <a:p>
              <a:pPr algn="ctr"/>
              <a:r>
                <a:rPr lang="en-US" b="1" dirty="0" smtClean="0">
                  <a:solidFill>
                    <a:schemeClr val="bg1"/>
                  </a:solidFill>
                </a:rPr>
                <a:t>Average Final Grades</a:t>
              </a:r>
              <a:endParaRPr lang="en-US" b="1" dirty="0">
                <a:solidFill>
                  <a:schemeClr val="bg1"/>
                </a:solidFill>
              </a:endParaRPr>
            </a:p>
          </p:txBody>
        </p:sp>
      </p:grpSp>
    </p:spTree>
    <p:extLst>
      <p:ext uri="{BB962C8B-B14F-4D97-AF65-F5344CB8AC3E}">
        <p14:creationId xmlns:p14="http://schemas.microsoft.com/office/powerpoint/2010/main" val="3523569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32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662324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Learning Data: </a:t>
            </a:r>
            <a:r>
              <a:rPr lang="en-US" sz="3400" dirty="0" err="1" smtClean="0">
                <a:solidFill>
                  <a:schemeClr val="bg1"/>
                </a:solidFill>
                <a:latin typeface="Calibri Light"/>
                <a:cs typeface="Calibri Light"/>
              </a:rPr>
              <a:t>Waymaker</a:t>
            </a:r>
            <a:r>
              <a:rPr lang="en-US" sz="3400" dirty="0" smtClean="0">
                <a:solidFill>
                  <a:schemeClr val="bg1"/>
                </a:solidFill>
                <a:latin typeface="Calibri Light"/>
                <a:cs typeface="Calibri Light"/>
              </a:rPr>
              <a:t> Efficacy</a:t>
            </a:r>
            <a:endParaRPr lang="en-US" sz="3400" dirty="0">
              <a:solidFill>
                <a:schemeClr val="bg1"/>
              </a:solidFill>
              <a:latin typeface="Calibri Light"/>
              <a:cs typeface="Calibri Light"/>
            </a:endParaRPr>
          </a:p>
        </p:txBody>
      </p:sp>
      <p:sp>
        <p:nvSpPr>
          <p:cNvPr id="2" name="TextBox 1"/>
          <p:cNvSpPr txBox="1"/>
          <p:nvPr/>
        </p:nvSpPr>
        <p:spPr>
          <a:xfrm>
            <a:off x="636961" y="5803900"/>
            <a:ext cx="7770439" cy="738664"/>
          </a:xfrm>
          <a:prstGeom prst="rect">
            <a:avLst/>
          </a:prstGeom>
          <a:noFill/>
        </p:spPr>
        <p:txBody>
          <a:bodyPr wrap="square" rtlCol="0">
            <a:spAutoFit/>
          </a:bodyPr>
          <a:lstStyle/>
          <a:p>
            <a:r>
              <a:rPr lang="en-US" sz="1400" dirty="0" smtClean="0"/>
              <a:t>Learning Data Detail: Analysis includes 3889 students at Cerritos College during spring, summer and fall terms 2016. 1869 were in sections taught with </a:t>
            </a:r>
            <a:r>
              <a:rPr lang="en-US" sz="1400" dirty="0" err="1" smtClean="0"/>
              <a:t>Waymaker</a:t>
            </a:r>
            <a:r>
              <a:rPr lang="en-US" sz="1400" dirty="0" smtClean="0"/>
              <a:t> courses, and 2020 were in “control” sections using commercial publisher or OER alternatives. </a:t>
            </a:r>
          </a:p>
        </p:txBody>
      </p:sp>
      <p:sp>
        <p:nvSpPr>
          <p:cNvPr id="5" name="Isosceles Triangle 4"/>
          <p:cNvSpPr/>
          <p:nvPr/>
        </p:nvSpPr>
        <p:spPr>
          <a:xfrm flipV="1">
            <a:off x="736600" y="2146300"/>
            <a:ext cx="2921000" cy="3238500"/>
          </a:xfrm>
          <a:prstGeom prst="triangle">
            <a:avLst/>
          </a:prstGeom>
          <a:solidFill>
            <a:srgbClr val="1B4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082800" y="5181600"/>
            <a:ext cx="228600" cy="215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723900" y="2044700"/>
            <a:ext cx="2933700" cy="368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05240161"/>
              </p:ext>
            </p:extLst>
          </p:nvPr>
        </p:nvGraphicFramePr>
        <p:xfrm>
          <a:off x="3771900" y="2984500"/>
          <a:ext cx="4368801" cy="1873605"/>
        </p:xfrm>
        <a:graphic>
          <a:graphicData uri="http://schemas.openxmlformats.org/drawingml/2006/table">
            <a:tbl>
              <a:tblPr firstRow="1" bandRow="1">
                <a:tableStyleId>{5C22544A-7EE6-4342-B048-85BDC9FD1C3A}</a:tableStyleId>
              </a:tblPr>
              <a:tblGrid>
                <a:gridCol w="1456267"/>
                <a:gridCol w="1456267"/>
                <a:gridCol w="1456267"/>
              </a:tblGrid>
              <a:tr h="380695">
                <a:tc>
                  <a:txBody>
                    <a:bodyPr/>
                    <a:lstStyle/>
                    <a:p>
                      <a:r>
                        <a:rPr lang="en-US" dirty="0" smtClean="0"/>
                        <a:t>Metric</a:t>
                      </a:r>
                      <a:endParaRPr lang="en-US" dirty="0"/>
                    </a:p>
                  </a:txBody>
                  <a:tcPr/>
                </a:tc>
                <a:tc>
                  <a:txBody>
                    <a:bodyPr/>
                    <a:lstStyle/>
                    <a:p>
                      <a:pPr algn="ctr"/>
                      <a:r>
                        <a:rPr lang="en-US" dirty="0" smtClean="0"/>
                        <a:t>Control</a:t>
                      </a:r>
                      <a:endParaRPr lang="en-US" dirty="0"/>
                    </a:p>
                  </a:txBody>
                  <a:tcPr/>
                </a:tc>
                <a:tc>
                  <a:txBody>
                    <a:bodyPr/>
                    <a:lstStyle/>
                    <a:p>
                      <a:pPr algn="ctr"/>
                      <a:r>
                        <a:rPr lang="en-US" dirty="0" err="1" smtClean="0"/>
                        <a:t>Waymaker</a:t>
                      </a:r>
                      <a:endParaRPr lang="en-US" dirty="0"/>
                    </a:p>
                  </a:txBody>
                  <a:tcPr/>
                </a:tc>
              </a:tr>
              <a:tr h="266904">
                <a:tc>
                  <a:txBody>
                    <a:bodyPr/>
                    <a:lstStyle/>
                    <a:p>
                      <a:r>
                        <a:rPr lang="en-US" dirty="0" smtClean="0"/>
                        <a:t>Drop</a:t>
                      </a:r>
                      <a:endParaRPr lang="en-US" dirty="0"/>
                    </a:p>
                  </a:txBody>
                  <a:tcPr/>
                </a:tc>
                <a:tc>
                  <a:txBody>
                    <a:bodyPr/>
                    <a:lstStyle/>
                    <a:p>
                      <a:pPr algn="ctr"/>
                      <a:r>
                        <a:rPr lang="en-US" dirty="0" smtClean="0"/>
                        <a:t>34%</a:t>
                      </a:r>
                      <a:endParaRPr lang="en-US" dirty="0"/>
                    </a:p>
                  </a:txBody>
                  <a:tcPr/>
                </a:tc>
                <a:tc>
                  <a:txBody>
                    <a:bodyPr/>
                    <a:lstStyle/>
                    <a:p>
                      <a:pPr algn="ctr"/>
                      <a:r>
                        <a:rPr lang="en-US" dirty="0" smtClean="0"/>
                        <a:t>10%</a:t>
                      </a:r>
                      <a:endParaRPr lang="en-US" dirty="0"/>
                    </a:p>
                  </a:txBody>
                  <a:tcPr/>
                </a:tc>
              </a:tr>
              <a:tr h="266904">
                <a:tc>
                  <a:txBody>
                    <a:bodyPr/>
                    <a:lstStyle/>
                    <a:p>
                      <a:r>
                        <a:rPr lang="en-US" dirty="0" smtClean="0"/>
                        <a:t>Withdraw</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380695">
                <a:tc>
                  <a:txBody>
                    <a:bodyPr/>
                    <a:lstStyle/>
                    <a:p>
                      <a:r>
                        <a:rPr lang="en-US" dirty="0" smtClean="0"/>
                        <a:t>C or Better</a:t>
                      </a:r>
                      <a:endParaRPr lang="en-US" dirty="0"/>
                    </a:p>
                  </a:txBody>
                  <a:tcPr/>
                </a:tc>
                <a:tc>
                  <a:txBody>
                    <a:bodyPr/>
                    <a:lstStyle/>
                    <a:p>
                      <a:pPr algn="ctr"/>
                      <a:r>
                        <a:rPr lang="en-US" dirty="0" smtClean="0"/>
                        <a:t>92%</a:t>
                      </a:r>
                      <a:endParaRPr lang="en-US" dirty="0"/>
                    </a:p>
                  </a:txBody>
                  <a:tcPr/>
                </a:tc>
                <a:tc>
                  <a:txBody>
                    <a:bodyPr/>
                    <a:lstStyle/>
                    <a:p>
                      <a:pPr algn="ctr"/>
                      <a:r>
                        <a:rPr lang="en-US" dirty="0" smtClean="0"/>
                        <a:t>91%</a:t>
                      </a:r>
                      <a:endParaRPr lang="en-US" dirty="0"/>
                    </a:p>
                  </a:txBody>
                  <a:tcPr/>
                </a:tc>
              </a:tr>
              <a:tr h="380695">
                <a:tc>
                  <a:txBody>
                    <a:bodyPr/>
                    <a:lstStyle/>
                    <a:p>
                      <a:r>
                        <a:rPr lang="en-US" b="1" dirty="0" smtClean="0"/>
                        <a:t>Throughput</a:t>
                      </a:r>
                      <a:endParaRPr lang="en-US" b="1" dirty="0"/>
                    </a:p>
                  </a:txBody>
                  <a:tcPr/>
                </a:tc>
                <a:tc>
                  <a:txBody>
                    <a:bodyPr/>
                    <a:lstStyle/>
                    <a:p>
                      <a:pPr algn="ctr"/>
                      <a:r>
                        <a:rPr lang="en-US" b="1" dirty="0" smtClean="0"/>
                        <a:t>55%</a:t>
                      </a:r>
                      <a:endParaRPr lang="en-US" b="1" dirty="0"/>
                    </a:p>
                  </a:txBody>
                  <a:tcPr/>
                </a:tc>
                <a:tc>
                  <a:txBody>
                    <a:bodyPr/>
                    <a:lstStyle/>
                    <a:p>
                      <a:pPr algn="ctr"/>
                      <a:r>
                        <a:rPr lang="en-US" b="1" dirty="0" smtClean="0"/>
                        <a:t>73%</a:t>
                      </a:r>
                      <a:endParaRPr lang="en-US" b="1" dirty="0"/>
                    </a:p>
                  </a:txBody>
                  <a:tcPr/>
                </a:tc>
              </a:tr>
            </a:tbl>
          </a:graphicData>
        </a:graphic>
      </p:graphicFrame>
      <p:sp>
        <p:nvSpPr>
          <p:cNvPr id="15" name="TextBox 14"/>
          <p:cNvSpPr txBox="1"/>
          <p:nvPr/>
        </p:nvSpPr>
        <p:spPr>
          <a:xfrm>
            <a:off x="1422400" y="3098800"/>
            <a:ext cx="1536700" cy="1200329"/>
          </a:xfrm>
          <a:prstGeom prst="rect">
            <a:avLst/>
          </a:prstGeom>
          <a:noFill/>
        </p:spPr>
        <p:txBody>
          <a:bodyPr wrap="square" rtlCol="0">
            <a:spAutoFit/>
          </a:bodyPr>
          <a:lstStyle/>
          <a:p>
            <a:pPr algn="ctr"/>
            <a:r>
              <a:rPr lang="en-US" dirty="0" smtClean="0">
                <a:solidFill>
                  <a:schemeClr val="bg1"/>
                </a:solidFill>
              </a:rPr>
              <a:t>% of day 1 students who pass the course</a:t>
            </a:r>
            <a:endParaRPr lang="en-US" dirty="0">
              <a:solidFill>
                <a:schemeClr val="bg1"/>
              </a:solidFill>
            </a:endParaRPr>
          </a:p>
        </p:txBody>
      </p:sp>
      <p:sp>
        <p:nvSpPr>
          <p:cNvPr id="29" name="TextBox 28"/>
          <p:cNvSpPr txBox="1"/>
          <p:nvPr/>
        </p:nvSpPr>
        <p:spPr>
          <a:xfrm>
            <a:off x="1333500" y="2641600"/>
            <a:ext cx="1727200" cy="400110"/>
          </a:xfrm>
          <a:prstGeom prst="rect">
            <a:avLst/>
          </a:prstGeom>
          <a:noFill/>
        </p:spPr>
        <p:txBody>
          <a:bodyPr wrap="square" rtlCol="0">
            <a:spAutoFit/>
          </a:bodyPr>
          <a:lstStyle/>
          <a:p>
            <a:pPr algn="ctr"/>
            <a:r>
              <a:rPr lang="en-US" sz="2000" b="1" dirty="0" smtClean="0">
                <a:solidFill>
                  <a:schemeClr val="bg1"/>
                </a:solidFill>
              </a:rPr>
              <a:t>THROUGHPUT</a:t>
            </a:r>
            <a:endParaRPr lang="en-US" sz="2000" b="1" dirty="0">
              <a:solidFill>
                <a:schemeClr val="bg1"/>
              </a:solidFill>
            </a:endParaRPr>
          </a:p>
        </p:txBody>
      </p:sp>
    </p:spTree>
    <p:extLst>
      <p:ext uri="{BB962C8B-B14F-4D97-AF65-F5344CB8AC3E}">
        <p14:creationId xmlns:p14="http://schemas.microsoft.com/office/powerpoint/2010/main" val="587386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55449" y="1793553"/>
            <a:ext cx="6807452" cy="2800767"/>
          </a:xfrm>
          <a:prstGeom prst="rect">
            <a:avLst/>
          </a:prstGeom>
          <a:noFill/>
        </p:spPr>
        <p:txBody>
          <a:bodyPr wrap="square" rtlCol="0">
            <a:spAutoFit/>
          </a:bodyPr>
          <a:lstStyle/>
          <a:p>
            <a:pPr algn="ctr"/>
            <a:endParaRPr lang="en-US" sz="4400" dirty="0" smtClean="0">
              <a:solidFill>
                <a:srgbClr val="FFFFFF"/>
              </a:solidFill>
              <a:latin typeface="Calibri Light"/>
              <a:cs typeface="Calibri Light"/>
            </a:endParaRPr>
          </a:p>
          <a:p>
            <a:pPr algn="ctr"/>
            <a:r>
              <a:rPr lang="en-US" sz="4400" dirty="0" err="1" smtClean="0">
                <a:solidFill>
                  <a:srgbClr val="FFFFFF"/>
                </a:solidFill>
                <a:latin typeface="Calibri Light"/>
                <a:cs typeface="Calibri Light"/>
              </a:rPr>
              <a:t>Waymaker</a:t>
            </a:r>
            <a:r>
              <a:rPr lang="en-US" sz="4400" dirty="0" smtClean="0">
                <a:solidFill>
                  <a:srgbClr val="FFFFFF"/>
                </a:solidFill>
                <a:latin typeface="Calibri Light"/>
                <a:cs typeface="Calibri Light"/>
              </a:rPr>
              <a:t> integrates with any major learning management system.</a:t>
            </a:r>
            <a:endParaRPr lang="en-US" sz="4400" dirty="0">
              <a:solidFill>
                <a:srgbClr val="FFFFFF"/>
              </a:solidFill>
              <a:latin typeface="Calibri Light"/>
              <a:cs typeface="Calibri Light"/>
            </a:endParaRPr>
          </a:p>
        </p:txBody>
      </p:sp>
    </p:spTree>
    <p:extLst>
      <p:ext uri="{BB962C8B-B14F-4D97-AF65-F5344CB8AC3E}">
        <p14:creationId xmlns:p14="http://schemas.microsoft.com/office/powerpoint/2010/main" val="5387390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34076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Blackboard LMS</a:t>
            </a:r>
            <a:endParaRPr lang="en-US" sz="3400" dirty="0">
              <a:solidFill>
                <a:schemeClr val="bg1"/>
              </a:solidFill>
              <a:latin typeface="Calibri Light"/>
              <a:cs typeface="Calibri Ligh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7956" y="2184401"/>
            <a:ext cx="4935960" cy="3301999"/>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5016" y="1917700"/>
            <a:ext cx="6430429" cy="4483101"/>
          </a:xfrm>
          <a:prstGeom prst="rect">
            <a:avLst/>
          </a:prstGeom>
        </p:spPr>
      </p:pic>
    </p:spTree>
    <p:extLst>
      <p:ext uri="{BB962C8B-B14F-4D97-AF65-F5344CB8AC3E}">
        <p14:creationId xmlns:p14="http://schemas.microsoft.com/office/powerpoint/2010/main" val="3536045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29123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Canvas LMS</a:t>
            </a:r>
            <a:endParaRPr lang="en-US" sz="3400" dirty="0">
              <a:solidFill>
                <a:schemeClr val="bg1"/>
              </a:solidFill>
              <a:latin typeface="Calibri Light"/>
              <a:cs typeface="Calibri Light"/>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1901" y="2217642"/>
            <a:ext cx="4930844" cy="3503320"/>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5016" y="1917700"/>
            <a:ext cx="6430429" cy="4483101"/>
          </a:xfrm>
          <a:prstGeom prst="rect">
            <a:avLst/>
          </a:prstGeom>
        </p:spPr>
      </p:pic>
    </p:spTree>
    <p:extLst>
      <p:ext uri="{BB962C8B-B14F-4D97-AF65-F5344CB8AC3E}">
        <p14:creationId xmlns:p14="http://schemas.microsoft.com/office/powerpoint/2010/main" val="4502722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30901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Why OER? </a:t>
            </a:r>
            <a:endParaRPr lang="en-US" sz="3400" dirty="0">
              <a:solidFill>
                <a:schemeClr val="bg1"/>
              </a:solidFill>
              <a:latin typeface="Calibri Light"/>
              <a:cs typeface="Calibri Light"/>
            </a:endParaRPr>
          </a:p>
        </p:txBody>
      </p:sp>
      <p:sp>
        <p:nvSpPr>
          <p:cNvPr id="14" name="TextBox 13"/>
          <p:cNvSpPr txBox="1"/>
          <p:nvPr/>
        </p:nvSpPr>
        <p:spPr>
          <a:xfrm>
            <a:off x="355600" y="2029463"/>
            <a:ext cx="7988300" cy="4616648"/>
          </a:xfrm>
          <a:prstGeom prst="rect">
            <a:avLst/>
          </a:prstGeom>
          <a:noFill/>
        </p:spPr>
        <p:txBody>
          <a:bodyPr wrap="square" rtlCol="0">
            <a:spAutoFit/>
          </a:bodyPr>
          <a:lstStyle/>
          <a:p>
            <a:pPr>
              <a:spcAft>
                <a:spcPts val="600"/>
              </a:spcAft>
            </a:pPr>
            <a:r>
              <a:rPr lang="en-US" sz="2400" dirty="0" smtClean="0">
                <a:solidFill>
                  <a:srgbClr val="000000"/>
                </a:solidFill>
                <a:latin typeface="Calibri Light"/>
                <a:cs typeface="Calibri Light"/>
              </a:rPr>
              <a:t>Why are open educational resources a better choice for general education curriculum? </a:t>
            </a:r>
          </a:p>
          <a:p>
            <a:pPr>
              <a:spcAft>
                <a:spcPts val="600"/>
              </a:spcAft>
            </a:pPr>
            <a:endParaRPr lang="en-US" sz="2400" dirty="0" smtClean="0">
              <a:solidFill>
                <a:srgbClr val="000000"/>
              </a:solidFill>
              <a:latin typeface="Calibri Light"/>
              <a:cs typeface="Calibri Light"/>
            </a:endParaRPr>
          </a:p>
          <a:p>
            <a:pPr marL="342900" indent="-342900">
              <a:spcAft>
                <a:spcPts val="600"/>
              </a:spcAft>
              <a:buFont typeface="Arial"/>
              <a:buChar char="•"/>
            </a:pPr>
            <a:r>
              <a:rPr lang="en-US" sz="2400" b="1" dirty="0" smtClean="0">
                <a:solidFill>
                  <a:srgbClr val="000000"/>
                </a:solidFill>
                <a:cs typeface="Calibri Light"/>
              </a:rPr>
              <a:t>Affordability: </a:t>
            </a:r>
            <a:r>
              <a:rPr lang="en-US" sz="2400" dirty="0" smtClean="0">
                <a:solidFill>
                  <a:srgbClr val="000000"/>
                </a:solidFill>
                <a:latin typeface="Calibri Light"/>
                <a:cs typeface="Calibri Light"/>
              </a:rPr>
              <a:t>dramatically and persistently cheaper than traditional publisher alternatives</a:t>
            </a:r>
          </a:p>
          <a:p>
            <a:pPr marL="342900" indent="-342900">
              <a:spcAft>
                <a:spcPts val="600"/>
              </a:spcAft>
              <a:buFont typeface="Arial"/>
              <a:buChar char="•"/>
            </a:pPr>
            <a:r>
              <a:rPr lang="en-US" sz="2400" b="1" dirty="0" smtClean="0">
                <a:solidFill>
                  <a:srgbClr val="000000"/>
                </a:solidFill>
                <a:cs typeface="Calibri Light"/>
              </a:rPr>
              <a:t>Effectiveness: </a:t>
            </a:r>
            <a:r>
              <a:rPr lang="en-US" sz="2400" dirty="0" smtClean="0">
                <a:solidFill>
                  <a:srgbClr val="000000"/>
                </a:solidFill>
                <a:latin typeface="Calibri Light"/>
                <a:cs typeface="Calibri Light"/>
              </a:rPr>
              <a:t>Research shows students perform as well or better using OER compared to non-OER alternatives</a:t>
            </a:r>
          </a:p>
          <a:p>
            <a:pPr marL="342900" indent="-342900">
              <a:spcAft>
                <a:spcPts val="600"/>
              </a:spcAft>
              <a:buFont typeface="Arial"/>
              <a:buChar char="•"/>
            </a:pPr>
            <a:r>
              <a:rPr lang="en-US" sz="2400" b="1" dirty="0" smtClean="0">
                <a:solidFill>
                  <a:srgbClr val="000000"/>
                </a:solidFill>
                <a:cs typeface="Calibri Light"/>
              </a:rPr>
              <a:t>Control: </a:t>
            </a:r>
            <a:r>
              <a:rPr lang="en-US" sz="2400" dirty="0" smtClean="0">
                <a:solidFill>
                  <a:srgbClr val="000000"/>
                </a:solidFill>
                <a:latin typeface="Calibri Light"/>
                <a:cs typeface="Calibri Light"/>
              </a:rPr>
              <a:t>Greater faculty control over curriculum; agility to make timely updates and improvements</a:t>
            </a:r>
          </a:p>
          <a:p>
            <a:pPr marL="342900" indent="-342900">
              <a:spcAft>
                <a:spcPts val="600"/>
              </a:spcAft>
              <a:buFont typeface="Arial"/>
              <a:buChar char="•"/>
            </a:pPr>
            <a:r>
              <a:rPr lang="en-US" sz="2400" b="1" dirty="0" smtClean="0">
                <a:solidFill>
                  <a:srgbClr val="000000"/>
                </a:solidFill>
                <a:cs typeface="Calibri Light"/>
              </a:rPr>
              <a:t>Retain access: </a:t>
            </a:r>
            <a:r>
              <a:rPr lang="en-US" sz="2400" dirty="0" smtClean="0">
                <a:solidFill>
                  <a:srgbClr val="000000"/>
                </a:solidFill>
                <a:latin typeface="Calibri Light"/>
                <a:cs typeface="Calibri Light"/>
              </a:rPr>
              <a:t>Students retain PDF/EPUB access. Forever.</a:t>
            </a:r>
          </a:p>
          <a:p>
            <a:pPr marL="342900" indent="-342900">
              <a:spcAft>
                <a:spcPts val="600"/>
              </a:spcAft>
              <a:buFont typeface="Arial"/>
              <a:buChar char="•"/>
            </a:pPr>
            <a:endParaRPr lang="en-US" sz="2400" dirty="0" smtClean="0">
              <a:solidFill>
                <a:srgbClr val="000000"/>
              </a:solidFill>
              <a:latin typeface="Calibri Light"/>
              <a:cs typeface="Calibri Light"/>
            </a:endParaRPr>
          </a:p>
        </p:txBody>
      </p:sp>
    </p:spTree>
    <p:extLst>
      <p:ext uri="{BB962C8B-B14F-4D97-AF65-F5344CB8AC3E}">
        <p14:creationId xmlns:p14="http://schemas.microsoft.com/office/powerpoint/2010/main" val="33305907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38521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D2L </a:t>
            </a:r>
            <a:r>
              <a:rPr lang="en-US" sz="3400" dirty="0" err="1" smtClean="0">
                <a:solidFill>
                  <a:schemeClr val="bg1"/>
                </a:solidFill>
                <a:latin typeface="Calibri Light"/>
                <a:cs typeface="Calibri Light"/>
              </a:rPr>
              <a:t>Brightspace</a:t>
            </a:r>
            <a:endParaRPr lang="en-US" sz="3400" dirty="0">
              <a:solidFill>
                <a:schemeClr val="bg1"/>
              </a:solidFill>
              <a:latin typeface="Calibri Light"/>
              <a:cs typeface="Calibri Ligh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78273" y="2209799"/>
            <a:ext cx="5033538" cy="3492501"/>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2316" y="1917700"/>
            <a:ext cx="6430429" cy="4483101"/>
          </a:xfrm>
          <a:prstGeom prst="rect">
            <a:avLst/>
          </a:prstGeom>
        </p:spPr>
      </p:pic>
    </p:spTree>
    <p:extLst>
      <p:ext uri="{BB962C8B-B14F-4D97-AF65-F5344CB8AC3E}">
        <p14:creationId xmlns:p14="http://schemas.microsoft.com/office/powerpoint/2010/main" val="2762613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1" y="5253038"/>
            <a:ext cx="2481943" cy="1143000"/>
          </a:xfrm>
          <a:prstGeom prst="rect">
            <a:avLst/>
          </a:prstGeom>
        </p:spPr>
        <p:txBody>
          <a:bodyPr vert="horz" lIns="91438" tIns="45719" rIns="91438" bIns="4571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0"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Rectangle 8"/>
          <p:cNvSpPr/>
          <p:nvPr/>
        </p:nvSpPr>
        <p:spPr>
          <a:xfrm>
            <a:off x="190502" y="198723"/>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latin typeface="Calibri Light"/>
              <a:cs typeface="Calibri Light"/>
            </a:endParaRPr>
          </a:p>
        </p:txBody>
      </p:sp>
      <p:sp>
        <p:nvSpPr>
          <p:cNvPr id="11" name="Rectangle 10"/>
          <p:cNvSpPr/>
          <p:nvPr/>
        </p:nvSpPr>
        <p:spPr>
          <a:xfrm>
            <a:off x="173792" y="635039"/>
            <a:ext cx="6559936"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12" name="Title 2"/>
          <p:cNvSpPr>
            <a:spLocks noGrp="1"/>
          </p:cNvSpPr>
          <p:nvPr>
            <p:ph type="title"/>
          </p:nvPr>
        </p:nvSpPr>
        <p:spPr>
          <a:xfrm>
            <a:off x="257337" y="668463"/>
            <a:ext cx="7996909" cy="861936"/>
          </a:xfrm>
        </p:spPr>
        <p:txBody>
          <a:bodyPr>
            <a:noAutofit/>
          </a:bodyPr>
          <a:lstStyle/>
          <a:p>
            <a:pPr algn="l"/>
            <a:r>
              <a:rPr lang="en-US" sz="3400" dirty="0" err="1">
                <a:solidFill>
                  <a:schemeClr val="bg1"/>
                </a:solidFill>
                <a:latin typeface="Calibri Light"/>
                <a:cs typeface="Calibri Light"/>
              </a:rPr>
              <a:t>Waymaker</a:t>
            </a:r>
            <a:r>
              <a:rPr lang="en-US" sz="3400" dirty="0">
                <a:solidFill>
                  <a:schemeClr val="bg1"/>
                </a:solidFill>
                <a:latin typeface="Calibri Light"/>
                <a:cs typeface="Calibri Light"/>
              </a:rPr>
              <a:t> </a:t>
            </a:r>
            <a:r>
              <a:rPr lang="en-US" sz="3400" dirty="0">
                <a:solidFill>
                  <a:schemeClr val="bg1"/>
                </a:solidFill>
                <a:latin typeface="Calibri Light"/>
                <a:cs typeface="Calibri Light"/>
              </a:rPr>
              <a:t>Catalog (21 subjects)</a:t>
            </a:r>
            <a:endParaRPr lang="en-US" sz="3400" dirty="0">
              <a:solidFill>
                <a:schemeClr val="bg1"/>
              </a:solidFill>
              <a:latin typeface="Calibri Light"/>
              <a:cs typeface="Calibri Light"/>
            </a:endParaRPr>
          </a:p>
        </p:txBody>
      </p:sp>
      <p:graphicFrame>
        <p:nvGraphicFramePr>
          <p:cNvPr id="14" name="Table 13"/>
          <p:cNvGraphicFramePr>
            <a:graphicFrameLocks noGrp="1"/>
          </p:cNvGraphicFramePr>
          <p:nvPr>
            <p:extLst>
              <p:ext uri="{D42A27DB-BD31-4B8C-83A1-F6EECF244321}">
                <p14:modId xmlns:p14="http://schemas.microsoft.com/office/powerpoint/2010/main" val="460064775"/>
              </p:ext>
            </p:extLst>
          </p:nvPr>
        </p:nvGraphicFramePr>
        <p:xfrm>
          <a:off x="914400" y="2217528"/>
          <a:ext cx="7137400" cy="3840581"/>
        </p:xfrm>
        <a:graphic>
          <a:graphicData uri="http://schemas.openxmlformats.org/drawingml/2006/table">
            <a:tbl>
              <a:tblPr firstRow="1" bandRow="1">
                <a:tableStyleId>{5A111915-BE36-4E01-A7E5-04B1672EAD32}</a:tableStyleId>
              </a:tblPr>
              <a:tblGrid>
                <a:gridCol w="3472110"/>
                <a:gridCol w="3665290"/>
              </a:tblGrid>
              <a:tr h="381102">
                <a:tc gridSpan="2">
                  <a:txBody>
                    <a:bodyPr/>
                    <a:lstStyle/>
                    <a:p>
                      <a:pPr algn="ctr"/>
                      <a:r>
                        <a:rPr lang="en-US" sz="1800" dirty="0" smtClean="0"/>
                        <a:t>COURSES</a:t>
                      </a:r>
                      <a:endParaRPr lang="en-US" sz="1800" dirty="0"/>
                    </a:p>
                  </a:txBody>
                  <a:tcPr>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solidFill>
                      <a:srgbClr val="1B4080"/>
                    </a:solidFill>
                  </a:tcPr>
                </a:tc>
                <a:tc hMerge="1">
                  <a:txBody>
                    <a:bodyPr/>
                    <a:lstStyle/>
                    <a:p>
                      <a:endParaRPr lang="en-US" sz="1600" dirty="0"/>
                    </a:p>
                  </a:txBody>
                  <a:tcPr/>
                </a:tc>
              </a:tr>
              <a:tr h="3200400">
                <a:tc>
                  <a:txBody>
                    <a:bodyPr/>
                    <a:lstStyle/>
                    <a:p>
                      <a:endParaRPr lang="en-US" sz="1700" dirty="0" smtClean="0"/>
                    </a:p>
                    <a:p>
                      <a:pPr lvl="2" algn="l"/>
                      <a:r>
                        <a:rPr lang="en-US" sz="1700" dirty="0" smtClean="0"/>
                        <a:t>Introduction to Business</a:t>
                      </a:r>
                    </a:p>
                    <a:p>
                      <a:pPr lvl="2" algn="l"/>
                      <a:r>
                        <a:rPr lang="en-US" sz="1700" dirty="0" smtClean="0"/>
                        <a:t>Principles</a:t>
                      </a:r>
                      <a:r>
                        <a:rPr lang="en-US" sz="1700" baseline="0" dirty="0" smtClean="0"/>
                        <a:t> of Marketing</a:t>
                      </a:r>
                    </a:p>
                    <a:p>
                      <a:pPr lvl="2" algn="l"/>
                      <a:r>
                        <a:rPr lang="en-US" sz="1700" dirty="0" smtClean="0"/>
                        <a:t>Basic Reading &amp; Writing</a:t>
                      </a:r>
                    </a:p>
                    <a:p>
                      <a:pPr lvl="2" algn="l"/>
                      <a:r>
                        <a:rPr lang="en-US" sz="1700" dirty="0" smtClean="0"/>
                        <a:t>Introduction to College Composition</a:t>
                      </a:r>
                    </a:p>
                    <a:p>
                      <a:pPr lvl="2" algn="l"/>
                      <a:r>
                        <a:rPr lang="en-US" sz="1700" dirty="0" smtClean="0"/>
                        <a:t>English Composition I</a:t>
                      </a:r>
                    </a:p>
                    <a:p>
                      <a:pPr lvl="2" algn="l"/>
                      <a:r>
                        <a:rPr lang="en-US" sz="1700" dirty="0" smtClean="0"/>
                        <a:t>Biology I (for Majors)</a:t>
                      </a:r>
                    </a:p>
                    <a:p>
                      <a:pPr lvl="2" algn="l"/>
                      <a:r>
                        <a:rPr lang="en-US" sz="1700" dirty="0" smtClean="0"/>
                        <a:t>Biology II (for Majors)</a:t>
                      </a:r>
                    </a:p>
                    <a:p>
                      <a:pPr lvl="2" algn="l"/>
                      <a:r>
                        <a:rPr lang="en-US" sz="1700" dirty="0" smtClean="0"/>
                        <a:t>Biology I (for Non-Majors</a:t>
                      </a:r>
                      <a:r>
                        <a:rPr lang="en-US" sz="1700" dirty="0" smtClean="0"/>
                        <a:t>)</a:t>
                      </a:r>
                      <a:endParaRPr lang="en-US" sz="1700" dirty="0" smtClean="0"/>
                    </a:p>
                    <a:p>
                      <a:pPr lvl="2" algn="l"/>
                      <a:r>
                        <a:rPr lang="en-US" sz="1700" dirty="0" smtClean="0"/>
                        <a:t>Psychology</a:t>
                      </a:r>
                    </a:p>
                    <a:p>
                      <a:pPr lvl="2" algn="l"/>
                      <a:r>
                        <a:rPr lang="en-US" sz="1700" dirty="0" smtClean="0"/>
                        <a:t>Business</a:t>
                      </a:r>
                      <a:r>
                        <a:rPr lang="en-US" sz="1700" baseline="0" dirty="0" smtClean="0"/>
                        <a:t> </a:t>
                      </a:r>
                      <a:r>
                        <a:rPr lang="en-US" sz="1700" baseline="0" dirty="0" smtClean="0"/>
                        <a:t>Management</a:t>
                      </a:r>
                      <a:endParaRPr lang="en-US" sz="1700" baseline="0" dirty="0" smtClean="0"/>
                    </a:p>
                  </a:txBody>
                  <a:tcPr>
                    <a:lnR w="12700" cap="flat" cmpd="sng" algn="ctr">
                      <a:solidFill>
                        <a:srgbClr val="FFFFFF"/>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endParaRPr lang="en-US" sz="1700" dirty="0" smtClean="0"/>
                    </a:p>
                    <a:p>
                      <a:pPr algn="l"/>
                      <a:r>
                        <a:rPr lang="en-US" sz="1700" dirty="0" smtClean="0"/>
                        <a:t>Microeconomics</a:t>
                      </a:r>
                    </a:p>
                    <a:p>
                      <a:pPr algn="l"/>
                      <a:r>
                        <a:rPr lang="en-US" sz="1700" dirty="0" smtClean="0"/>
                        <a:t>Macroeconomics</a:t>
                      </a:r>
                    </a:p>
                    <a:p>
                      <a:pPr algn="l"/>
                      <a:r>
                        <a:rPr lang="en-US" sz="1700" dirty="0" smtClean="0"/>
                        <a:t>Arithmetic</a:t>
                      </a:r>
                    </a:p>
                    <a:p>
                      <a:pPr algn="l"/>
                      <a:r>
                        <a:rPr lang="en-US" sz="1700" dirty="0" smtClean="0"/>
                        <a:t>Elementary </a:t>
                      </a:r>
                      <a:r>
                        <a:rPr lang="en-US" sz="1700" dirty="0" smtClean="0"/>
                        <a:t>Algebra</a:t>
                      </a:r>
                    </a:p>
                    <a:p>
                      <a:pPr algn="l"/>
                      <a:r>
                        <a:rPr lang="en-US" sz="1700" dirty="0" smtClean="0"/>
                        <a:t>Intermediate Algebra</a:t>
                      </a:r>
                    </a:p>
                    <a:p>
                      <a:pPr algn="l"/>
                      <a:r>
                        <a:rPr lang="en-US" sz="1700" dirty="0" smtClean="0"/>
                        <a:t>Sociology</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smtClean="0"/>
                        <a:t>College Success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smtClean="0"/>
                        <a:t>College Algebra</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smtClean="0"/>
                        <a:t>Math for Liberal Arts</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smtClean="0"/>
                        <a:t>Statistics</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Computer Applications for Managers</a:t>
                      </a:r>
                      <a:endParaRPr lang="en-US" sz="17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700" dirty="0" smtClean="0"/>
                    </a:p>
                  </a:txBody>
                  <a:tcPr>
                    <a:lnL w="12700" cap="flat" cmpd="sng" algn="ctr">
                      <a:solidFill>
                        <a:srgbClr val="FFFFFF"/>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30955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59984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Lumen </a:t>
            </a:r>
            <a:r>
              <a:rPr lang="en-US" sz="3400" dirty="0" smtClean="0">
                <a:solidFill>
                  <a:schemeClr val="bg1"/>
                </a:solidFill>
                <a:latin typeface="Calibri Light"/>
                <a:cs typeface="Calibri Light"/>
              </a:rPr>
              <a:t>Support Fee Pricing</a:t>
            </a:r>
            <a:endParaRPr lang="en-US" sz="3400" dirty="0">
              <a:solidFill>
                <a:schemeClr val="bg1"/>
              </a:solidFill>
              <a:latin typeface="Calibri Light"/>
              <a:cs typeface="Calibri Light"/>
            </a:endParaRPr>
          </a:p>
        </p:txBody>
      </p:sp>
      <p:sp>
        <p:nvSpPr>
          <p:cNvPr id="13" name="TextBox 12"/>
          <p:cNvSpPr txBox="1"/>
          <p:nvPr/>
        </p:nvSpPr>
        <p:spPr>
          <a:xfrm>
            <a:off x="636961" y="1729148"/>
            <a:ext cx="7851211" cy="5201424"/>
          </a:xfrm>
          <a:prstGeom prst="rect">
            <a:avLst/>
          </a:prstGeom>
          <a:noFill/>
        </p:spPr>
        <p:txBody>
          <a:bodyPr wrap="square" rtlCol="0">
            <a:spAutoFit/>
          </a:bodyPr>
          <a:lstStyle/>
          <a:p>
            <a:pPr>
              <a:spcBef>
                <a:spcPts val="600"/>
              </a:spcBef>
            </a:pPr>
            <a:r>
              <a:rPr lang="en-US" sz="2800" dirty="0" err="1" smtClean="0">
                <a:latin typeface="Calibri Light"/>
                <a:cs typeface="Calibri Light"/>
              </a:rPr>
              <a:t>Waymaker</a:t>
            </a:r>
            <a:r>
              <a:rPr lang="en-US" sz="2800" dirty="0" smtClean="0">
                <a:latin typeface="Calibri Light"/>
                <a:cs typeface="Calibri Light"/>
              </a:rPr>
              <a:t> courses: </a:t>
            </a:r>
          </a:p>
          <a:p>
            <a:pPr>
              <a:spcBef>
                <a:spcPts val="600"/>
              </a:spcBef>
            </a:pPr>
            <a:r>
              <a:rPr lang="en-US" sz="2800" dirty="0" smtClean="0">
                <a:latin typeface="Calibri Light"/>
                <a:cs typeface="Calibri Light"/>
              </a:rPr>
              <a:t>$</a:t>
            </a:r>
            <a:r>
              <a:rPr lang="en-US" sz="2800" dirty="0">
                <a:latin typeface="Calibri Light"/>
                <a:cs typeface="Calibri Light"/>
              </a:rPr>
              <a:t>25 </a:t>
            </a:r>
            <a:r>
              <a:rPr lang="en-US" sz="2800" dirty="0" smtClean="0">
                <a:latin typeface="Calibri Light"/>
                <a:cs typeface="Calibri Light"/>
              </a:rPr>
              <a:t>per </a:t>
            </a:r>
            <a:r>
              <a:rPr lang="en-US" sz="2800" dirty="0">
                <a:latin typeface="Calibri Light"/>
                <a:cs typeface="Calibri Light"/>
              </a:rPr>
              <a:t>student </a:t>
            </a:r>
            <a:r>
              <a:rPr lang="en-US" sz="2800" dirty="0" smtClean="0">
                <a:latin typeface="Calibri Light"/>
                <a:cs typeface="Calibri Light"/>
              </a:rPr>
              <a:t>enrollment </a:t>
            </a:r>
          </a:p>
          <a:p>
            <a:pPr>
              <a:spcBef>
                <a:spcPts val="600"/>
              </a:spcBef>
            </a:pPr>
            <a:endParaRPr lang="en-US" sz="2000" dirty="0">
              <a:latin typeface="Calibri Light"/>
              <a:cs typeface="Calibri Light"/>
            </a:endParaRPr>
          </a:p>
          <a:p>
            <a:pPr marL="342900" indent="-342900">
              <a:spcBef>
                <a:spcPts val="0"/>
              </a:spcBef>
              <a:buFont typeface="Arial"/>
              <a:buChar char="•"/>
            </a:pPr>
            <a:r>
              <a:rPr lang="en-US" sz="2000" dirty="0" smtClean="0">
                <a:latin typeface="Calibri Light"/>
                <a:cs typeface="Calibri Light"/>
              </a:rPr>
              <a:t>Automatic, day </a:t>
            </a:r>
            <a:r>
              <a:rPr lang="en-US" sz="2000" dirty="0">
                <a:latin typeface="Calibri Light"/>
                <a:cs typeface="Calibri Light"/>
              </a:rPr>
              <a:t>one access for all students via LMS</a:t>
            </a:r>
          </a:p>
          <a:p>
            <a:pPr marL="342900" indent="-342900">
              <a:buFont typeface="Arial"/>
              <a:buChar char="•"/>
            </a:pPr>
            <a:r>
              <a:rPr lang="en-US" sz="2000" dirty="0" smtClean="0">
                <a:latin typeface="Calibri Light"/>
                <a:cs typeface="Calibri Light"/>
              </a:rPr>
              <a:t>Paid </a:t>
            </a:r>
            <a:r>
              <a:rPr lang="en-US" sz="2000" dirty="0">
                <a:latin typeface="Calibri Light"/>
                <a:cs typeface="Calibri Light"/>
              </a:rPr>
              <a:t>by student through </a:t>
            </a:r>
            <a:r>
              <a:rPr lang="en-US" sz="2000" dirty="0" smtClean="0">
                <a:latin typeface="Calibri Light"/>
                <a:cs typeface="Calibri Light"/>
              </a:rPr>
              <a:t>either </a:t>
            </a:r>
            <a:r>
              <a:rPr lang="en-US" sz="2000" dirty="0" err="1" smtClean="0">
                <a:latin typeface="Calibri Light"/>
                <a:cs typeface="Calibri Light"/>
              </a:rPr>
              <a:t>IncludED</a:t>
            </a:r>
            <a:r>
              <a:rPr lang="en-US" sz="2000" dirty="0" smtClean="0">
                <a:latin typeface="Calibri Light"/>
                <a:cs typeface="Calibri Light"/>
              </a:rPr>
              <a:t>™, a course materials fee, or students can purchase an access code through the bookstore</a:t>
            </a:r>
            <a:endParaRPr lang="en-US" sz="2000" dirty="0">
              <a:latin typeface="Calibri Light"/>
              <a:cs typeface="Calibri Light"/>
            </a:endParaRPr>
          </a:p>
          <a:p>
            <a:pPr marL="342900" indent="-342900">
              <a:spcBef>
                <a:spcPts val="0"/>
              </a:spcBef>
              <a:buFont typeface="Arial"/>
              <a:buChar char="•"/>
            </a:pPr>
            <a:r>
              <a:rPr lang="en-US" sz="2000" dirty="0" smtClean="0">
                <a:latin typeface="Calibri Light"/>
                <a:cs typeface="Calibri Light"/>
              </a:rPr>
              <a:t>No </a:t>
            </a:r>
            <a:r>
              <a:rPr lang="en-US" sz="2000" dirty="0">
                <a:latin typeface="Calibri Light"/>
                <a:cs typeface="Calibri Light"/>
              </a:rPr>
              <a:t>external textbook </a:t>
            </a:r>
            <a:r>
              <a:rPr lang="en-US" sz="2000" dirty="0" smtClean="0">
                <a:latin typeface="Calibri Light"/>
                <a:cs typeface="Calibri Light"/>
              </a:rPr>
              <a:t>cost</a:t>
            </a:r>
          </a:p>
          <a:p>
            <a:pPr marL="342900" indent="-342900">
              <a:spcBef>
                <a:spcPts val="0"/>
              </a:spcBef>
              <a:buFont typeface="Arial"/>
              <a:buChar char="•"/>
            </a:pPr>
            <a:r>
              <a:rPr lang="en-US" sz="2000" dirty="0" smtClean="0">
                <a:latin typeface="Calibri Light"/>
                <a:cs typeface="Calibri Light"/>
              </a:rPr>
              <a:t>No bookstore markup</a:t>
            </a:r>
            <a:endParaRPr lang="en-US" sz="2000" dirty="0">
              <a:latin typeface="Calibri Light"/>
              <a:cs typeface="Calibri Light"/>
            </a:endParaRPr>
          </a:p>
          <a:p>
            <a:pPr marL="342900" indent="-342900">
              <a:spcBef>
                <a:spcPts val="0"/>
              </a:spcBef>
              <a:buFont typeface="Arial"/>
              <a:buChar char="•"/>
            </a:pPr>
            <a:r>
              <a:rPr lang="en-US" sz="2000" dirty="0" smtClean="0">
                <a:latin typeface="Calibri Light"/>
                <a:cs typeface="Calibri Light"/>
              </a:rPr>
              <a:t>Includes technical </a:t>
            </a:r>
            <a:r>
              <a:rPr lang="en-US" sz="2000" dirty="0">
                <a:latin typeface="Calibri Light"/>
                <a:cs typeface="Calibri Light"/>
              </a:rPr>
              <a:t>and faculty support</a:t>
            </a:r>
          </a:p>
          <a:p>
            <a:pPr>
              <a:spcBef>
                <a:spcPts val="0"/>
              </a:spcBef>
            </a:pPr>
            <a:endParaRPr lang="en-US" sz="2000" dirty="0" smtClean="0">
              <a:latin typeface="Calibri Light"/>
              <a:cs typeface="Calibri Light"/>
            </a:endParaRPr>
          </a:p>
          <a:p>
            <a:pPr>
              <a:spcBef>
                <a:spcPts val="600"/>
              </a:spcBef>
            </a:pPr>
            <a:r>
              <a:rPr lang="en-US" sz="2800" dirty="0" smtClean="0">
                <a:latin typeface="Calibri Light"/>
                <a:cs typeface="Calibri Light"/>
              </a:rPr>
              <a:t>Training:</a:t>
            </a:r>
          </a:p>
          <a:p>
            <a:pPr>
              <a:spcBef>
                <a:spcPts val="600"/>
              </a:spcBef>
            </a:pPr>
            <a:r>
              <a:rPr lang="en-US" sz="2000" dirty="0" smtClean="0">
                <a:latin typeface="Calibri Light"/>
                <a:cs typeface="Calibri Light"/>
              </a:rPr>
              <a:t>Dedicated workshop-style training available upon request for an additional fee. May be recommended for larger groups.  </a:t>
            </a:r>
          </a:p>
          <a:p>
            <a:endParaRPr lang="en-US" sz="2400" dirty="0">
              <a:solidFill>
                <a:srgbClr val="000000"/>
              </a:solidFill>
              <a:latin typeface="Calibri Light"/>
              <a:cs typeface="Calibri Light"/>
            </a:endParaRPr>
          </a:p>
        </p:txBody>
      </p:sp>
    </p:spTree>
    <p:extLst>
      <p:ext uri="{BB962C8B-B14F-4D97-AF65-F5344CB8AC3E}">
        <p14:creationId xmlns:p14="http://schemas.microsoft.com/office/powerpoint/2010/main" val="22262884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54428" y="-145143"/>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48681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The Lumen Difference</a:t>
            </a:r>
            <a:endParaRPr lang="en-US" sz="3400" dirty="0">
              <a:solidFill>
                <a:schemeClr val="bg1"/>
              </a:solidFill>
              <a:latin typeface="Calibri Light"/>
              <a:cs typeface="Calibri Light"/>
            </a:endParaRPr>
          </a:p>
        </p:txBody>
      </p:sp>
      <p:sp>
        <p:nvSpPr>
          <p:cNvPr id="13" name="TextBox 12"/>
          <p:cNvSpPr txBox="1"/>
          <p:nvPr/>
        </p:nvSpPr>
        <p:spPr>
          <a:xfrm>
            <a:off x="636961" y="2118363"/>
            <a:ext cx="5611439" cy="4524315"/>
          </a:xfrm>
          <a:prstGeom prst="rect">
            <a:avLst/>
          </a:prstGeom>
          <a:noFill/>
        </p:spPr>
        <p:txBody>
          <a:bodyPr wrap="square" rtlCol="0">
            <a:spAutoFit/>
          </a:bodyPr>
          <a:lstStyle/>
          <a:p>
            <a:r>
              <a:rPr lang="en-US" sz="2200" dirty="0" smtClean="0">
                <a:solidFill>
                  <a:srgbClr val="000000"/>
                </a:solidFill>
                <a:latin typeface="Calibri Light"/>
                <a:cs typeface="Calibri Light"/>
              </a:rPr>
              <a:t>Well-designed OER Courses</a:t>
            </a:r>
          </a:p>
          <a:p>
            <a:pPr marL="457200" indent="-457200">
              <a:buFont typeface="Arial"/>
              <a:buChar char="•"/>
            </a:pPr>
            <a:r>
              <a:rPr lang="en-US" sz="2000" dirty="0" smtClean="0">
                <a:solidFill>
                  <a:srgbClr val="000000"/>
                </a:solidFill>
                <a:latin typeface="Calibri Light"/>
                <a:cs typeface="Calibri Light"/>
              </a:rPr>
              <a:t>Curated, outcome-aligned OER in many subjects</a:t>
            </a:r>
          </a:p>
          <a:p>
            <a:pPr marL="457200" indent="-457200">
              <a:buFont typeface="Arial"/>
              <a:buChar char="•"/>
            </a:pPr>
            <a:r>
              <a:rPr lang="en-US" sz="2000" dirty="0">
                <a:solidFill>
                  <a:srgbClr val="000000"/>
                </a:solidFill>
                <a:latin typeface="Calibri Light"/>
                <a:cs typeface="Calibri Light"/>
              </a:rPr>
              <a:t>Learning design with student success focus</a:t>
            </a:r>
          </a:p>
          <a:p>
            <a:pPr marL="457200" indent="-457200">
              <a:buFont typeface="Arial"/>
              <a:buChar char="•"/>
            </a:pPr>
            <a:r>
              <a:rPr lang="en-US" sz="2000" dirty="0" smtClean="0">
                <a:solidFill>
                  <a:srgbClr val="000000"/>
                </a:solidFill>
                <a:latin typeface="Calibri Light"/>
                <a:cs typeface="Calibri Light"/>
              </a:rPr>
              <a:t>Supplemental resources contributed by faculty </a:t>
            </a:r>
          </a:p>
          <a:p>
            <a:pPr marL="457200" indent="-457200">
              <a:buFont typeface="Arial"/>
              <a:buChar char="•"/>
            </a:pPr>
            <a:r>
              <a:rPr lang="en-US" sz="2000" dirty="0" smtClean="0">
                <a:solidFill>
                  <a:srgbClr val="000000"/>
                </a:solidFill>
                <a:latin typeface="Calibri Light"/>
                <a:cs typeface="Calibri Light"/>
              </a:rPr>
              <a:t>Use content as is or make it your own</a:t>
            </a:r>
          </a:p>
          <a:p>
            <a:pPr marL="457200" indent="-457200">
              <a:buFont typeface="Arial"/>
              <a:buChar char="•"/>
            </a:pPr>
            <a:r>
              <a:rPr lang="en-US" sz="2000" dirty="0" smtClean="0">
                <a:solidFill>
                  <a:srgbClr val="000000"/>
                </a:solidFill>
                <a:latin typeface="Calibri Light"/>
                <a:cs typeface="Calibri Light"/>
              </a:rPr>
              <a:t>Data-driven improvements </a:t>
            </a:r>
          </a:p>
          <a:p>
            <a:endParaRPr lang="en-US" sz="2200" dirty="0" smtClean="0">
              <a:solidFill>
                <a:srgbClr val="000000"/>
              </a:solidFill>
              <a:latin typeface="Calibri Light"/>
              <a:cs typeface="Calibri Light"/>
            </a:endParaRPr>
          </a:p>
          <a:p>
            <a:r>
              <a:rPr lang="en-US" sz="2200" dirty="0" smtClean="0">
                <a:solidFill>
                  <a:srgbClr val="000000"/>
                </a:solidFill>
                <a:latin typeface="Calibri Light"/>
                <a:cs typeface="Calibri Light"/>
              </a:rPr>
              <a:t>Well-supported OER Initiatives</a:t>
            </a:r>
          </a:p>
          <a:p>
            <a:pPr marL="457200" indent="-457200">
              <a:buFont typeface="Arial"/>
              <a:buChar char="•"/>
            </a:pPr>
            <a:r>
              <a:rPr lang="en-US" sz="2000" dirty="0" smtClean="0">
                <a:solidFill>
                  <a:srgbClr val="000000"/>
                </a:solidFill>
                <a:latin typeface="Calibri Light"/>
                <a:cs typeface="Calibri Light"/>
              </a:rPr>
              <a:t>Projects progress more quickly towards institutional goals for OER</a:t>
            </a:r>
          </a:p>
          <a:p>
            <a:pPr marL="457200" indent="-457200">
              <a:buFont typeface="Arial"/>
              <a:buChar char="•"/>
            </a:pPr>
            <a:r>
              <a:rPr lang="en-US" sz="2000" dirty="0" smtClean="0">
                <a:solidFill>
                  <a:srgbClr val="000000"/>
                </a:solidFill>
                <a:latin typeface="Calibri Light"/>
                <a:cs typeface="Calibri Light"/>
              </a:rPr>
              <a:t>Faculty</a:t>
            </a:r>
            <a:r>
              <a:rPr lang="en-US" sz="2000" dirty="0">
                <a:solidFill>
                  <a:srgbClr val="000000"/>
                </a:solidFill>
                <a:latin typeface="Calibri Light"/>
                <a:cs typeface="Calibri Light"/>
              </a:rPr>
              <a:t>-friendly training and </a:t>
            </a:r>
            <a:r>
              <a:rPr lang="en-US" sz="2000" dirty="0" smtClean="0">
                <a:solidFill>
                  <a:srgbClr val="000000"/>
                </a:solidFill>
                <a:latin typeface="Calibri Light"/>
                <a:cs typeface="Calibri Light"/>
              </a:rPr>
              <a:t>support</a:t>
            </a:r>
            <a:endParaRPr lang="en-US" sz="2000" dirty="0">
              <a:solidFill>
                <a:srgbClr val="000000"/>
              </a:solidFill>
              <a:latin typeface="Calibri Light"/>
              <a:cs typeface="Calibri Light"/>
            </a:endParaRPr>
          </a:p>
          <a:p>
            <a:pPr marL="457200" indent="-457200">
              <a:buFont typeface="Arial"/>
              <a:buChar char="•"/>
            </a:pPr>
            <a:r>
              <a:rPr lang="en-US" sz="2000" dirty="0" smtClean="0">
                <a:solidFill>
                  <a:srgbClr val="000000"/>
                </a:solidFill>
                <a:latin typeface="Calibri Light"/>
                <a:cs typeface="Calibri Light"/>
              </a:rPr>
              <a:t>Seamless access via your LMS</a:t>
            </a:r>
          </a:p>
          <a:p>
            <a:pPr marL="457200" indent="-457200">
              <a:buFont typeface="Arial"/>
              <a:buChar char="•"/>
            </a:pPr>
            <a:r>
              <a:rPr lang="en-US" sz="2000" dirty="0" smtClean="0">
                <a:solidFill>
                  <a:srgbClr val="000000"/>
                </a:solidFill>
                <a:latin typeface="Calibri Light"/>
                <a:cs typeface="Calibri Light"/>
              </a:rPr>
              <a:t>Large, collaborative customer community</a:t>
            </a:r>
          </a:p>
          <a:p>
            <a:endParaRPr lang="en-US" sz="2200" dirty="0">
              <a:solidFill>
                <a:srgbClr val="000000"/>
              </a:solidFill>
              <a:latin typeface="Calibri Light"/>
              <a:cs typeface="Calibri Light"/>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1729" y="2476501"/>
            <a:ext cx="2431771" cy="3505199"/>
          </a:xfrm>
          <a:prstGeom prst="rect">
            <a:avLst/>
          </a:prstGeom>
        </p:spPr>
      </p:pic>
    </p:spTree>
    <p:extLst>
      <p:ext uri="{BB962C8B-B14F-4D97-AF65-F5344CB8AC3E}">
        <p14:creationId xmlns:p14="http://schemas.microsoft.com/office/powerpoint/2010/main" val="3934906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30266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Next Steps</a:t>
            </a:r>
            <a:endParaRPr lang="en-US" sz="3400" dirty="0">
              <a:solidFill>
                <a:schemeClr val="bg1"/>
              </a:solidFill>
              <a:latin typeface="Calibri Light"/>
              <a:cs typeface="Calibri Light"/>
            </a:endParaRPr>
          </a:p>
        </p:txBody>
      </p:sp>
      <p:sp>
        <p:nvSpPr>
          <p:cNvPr id="11" name="TextBox 10"/>
          <p:cNvSpPr txBox="1"/>
          <p:nvPr/>
        </p:nvSpPr>
        <p:spPr>
          <a:xfrm>
            <a:off x="636961" y="2004063"/>
            <a:ext cx="7851211" cy="3539431"/>
          </a:xfrm>
          <a:prstGeom prst="rect">
            <a:avLst/>
          </a:prstGeom>
          <a:noFill/>
        </p:spPr>
        <p:txBody>
          <a:bodyPr wrap="square" rtlCol="0">
            <a:spAutoFit/>
          </a:bodyPr>
          <a:lstStyle/>
          <a:p>
            <a:pPr>
              <a:spcBef>
                <a:spcPts val="0"/>
              </a:spcBef>
            </a:pPr>
            <a:r>
              <a:rPr lang="en-US" sz="2800" dirty="0">
                <a:latin typeface="Calibri Light"/>
                <a:cs typeface="Calibri Light"/>
              </a:rPr>
              <a:t>Request </a:t>
            </a:r>
            <a:r>
              <a:rPr lang="en-US" sz="2800" dirty="0" smtClean="0">
                <a:latin typeface="Calibri Light"/>
                <a:cs typeface="Calibri Light"/>
              </a:rPr>
              <a:t>a </a:t>
            </a:r>
            <a:r>
              <a:rPr lang="en-US" sz="2800" dirty="0" err="1" smtClean="0">
                <a:latin typeface="Calibri Light"/>
                <a:cs typeface="Calibri Light"/>
              </a:rPr>
              <a:t>Waymaker</a:t>
            </a:r>
            <a:r>
              <a:rPr lang="en-US" sz="2800" dirty="0" smtClean="0">
                <a:latin typeface="Calibri Light"/>
                <a:cs typeface="Calibri Light"/>
              </a:rPr>
              <a:t> demo </a:t>
            </a:r>
            <a:r>
              <a:rPr lang="en-US" sz="2800" dirty="0">
                <a:latin typeface="Calibri Light"/>
                <a:cs typeface="Calibri Light"/>
              </a:rPr>
              <a:t>from</a:t>
            </a:r>
          </a:p>
          <a:p>
            <a:pPr marL="457200" indent="-457200">
              <a:spcBef>
                <a:spcPts val="0"/>
              </a:spcBef>
              <a:buFont typeface="Arial"/>
              <a:buChar char="•"/>
            </a:pPr>
            <a:r>
              <a:rPr lang="en-US" sz="2800" dirty="0">
                <a:latin typeface="Calibri Light"/>
                <a:cs typeface="Calibri Light"/>
              </a:rPr>
              <a:t>Ask your Follett representative</a:t>
            </a:r>
          </a:p>
          <a:p>
            <a:pPr marL="457200" indent="-457200">
              <a:buFont typeface="Arial"/>
              <a:buChar char="•"/>
            </a:pPr>
            <a:r>
              <a:rPr lang="en-US" sz="2800" dirty="0">
                <a:latin typeface="Calibri Light"/>
                <a:cs typeface="Calibri Light"/>
              </a:rPr>
              <a:t>Ask </a:t>
            </a:r>
            <a:r>
              <a:rPr lang="en-US" sz="2800" dirty="0" smtClean="0">
                <a:latin typeface="Calibri Light"/>
                <a:cs typeface="Calibri Light"/>
                <a:hlinkClick r:id="rId3"/>
              </a:rPr>
              <a:t>Lumen </a:t>
            </a:r>
            <a:r>
              <a:rPr lang="en-US" sz="2800" dirty="0">
                <a:latin typeface="Calibri Light"/>
                <a:cs typeface="Calibri Light"/>
                <a:hlinkClick r:id="rId3"/>
              </a:rPr>
              <a:t>Learning</a:t>
            </a:r>
            <a:endParaRPr lang="en-US" sz="2800" dirty="0">
              <a:latin typeface="Calibri Light"/>
              <a:cs typeface="Calibri Light"/>
            </a:endParaRPr>
          </a:p>
          <a:p>
            <a:endParaRPr lang="en-US" sz="2800" dirty="0">
              <a:solidFill>
                <a:srgbClr val="000000"/>
              </a:solidFill>
              <a:latin typeface="Calibri Light"/>
              <a:cs typeface="Calibri Light"/>
            </a:endParaRPr>
          </a:p>
          <a:p>
            <a:r>
              <a:rPr lang="en-US" sz="2800" dirty="0" smtClean="0">
                <a:latin typeface="Calibri Light"/>
                <a:cs typeface="Calibri Light"/>
              </a:rPr>
              <a:t>Visit </a:t>
            </a:r>
            <a:r>
              <a:rPr lang="en-US" sz="2800" dirty="0" smtClean="0">
                <a:latin typeface="Calibri Light"/>
                <a:cs typeface="Calibri Light"/>
                <a:hlinkClick r:id="rId4" action="ppaction://hlinkfile"/>
              </a:rPr>
              <a:t>lumenlearning.com/</a:t>
            </a:r>
            <a:r>
              <a:rPr lang="en-US" sz="2800" dirty="0" err="1" smtClean="0">
                <a:latin typeface="Calibri Light"/>
                <a:cs typeface="Calibri Light"/>
                <a:hlinkClick r:id="rId4" action="ppaction://hlinkfile"/>
              </a:rPr>
              <a:t>follett</a:t>
            </a:r>
            <a:r>
              <a:rPr lang="en-US" sz="2800" dirty="0" smtClean="0">
                <a:latin typeface="Calibri Light"/>
                <a:cs typeface="Calibri Light"/>
                <a:hlinkClick r:id="rId4" action="ppaction://hlinkfile"/>
              </a:rPr>
              <a:t> </a:t>
            </a:r>
            <a:r>
              <a:rPr lang="en-US" sz="2800" dirty="0" smtClean="0">
                <a:latin typeface="Calibri Light"/>
                <a:cs typeface="Calibri Light"/>
              </a:rPr>
              <a:t>to</a:t>
            </a:r>
          </a:p>
          <a:p>
            <a:pPr marL="457200" indent="-457200">
              <a:buFont typeface="Arial"/>
              <a:buChar char="•"/>
            </a:pPr>
            <a:r>
              <a:rPr lang="en-US" sz="2800" dirty="0" smtClean="0">
                <a:latin typeface="Calibri Light"/>
                <a:cs typeface="Calibri Light"/>
              </a:rPr>
              <a:t>Learn more about </a:t>
            </a:r>
            <a:r>
              <a:rPr lang="en-US" sz="2800" dirty="0" err="1" smtClean="0">
                <a:latin typeface="Calibri Light"/>
                <a:cs typeface="Calibri Light"/>
              </a:rPr>
              <a:t>Waymaker</a:t>
            </a:r>
            <a:endParaRPr lang="en-US" sz="2800" dirty="0" smtClean="0">
              <a:latin typeface="Calibri Light"/>
              <a:cs typeface="Calibri Light"/>
            </a:endParaRPr>
          </a:p>
          <a:p>
            <a:pPr marL="457200" indent="-457200">
              <a:buFont typeface="Arial"/>
              <a:buChar char="•"/>
            </a:pPr>
            <a:r>
              <a:rPr lang="en-US" sz="2800" dirty="0" smtClean="0">
                <a:latin typeface="Calibri Light"/>
                <a:cs typeface="Calibri Light"/>
                <a:hlinkClick r:id="rId3"/>
              </a:rPr>
              <a:t>Request demo course access </a:t>
            </a:r>
            <a:r>
              <a:rPr lang="en-US" sz="2800" dirty="0" smtClean="0">
                <a:latin typeface="Calibri Light"/>
                <a:cs typeface="Calibri Light"/>
              </a:rPr>
              <a:t>for hands-on review</a:t>
            </a:r>
          </a:p>
          <a:p>
            <a:pPr>
              <a:spcBef>
                <a:spcPts val="0"/>
              </a:spcBef>
            </a:pPr>
            <a:endParaRPr lang="en-US" sz="2800" dirty="0" smtClean="0">
              <a:latin typeface="Calibri Light"/>
              <a:cs typeface="Calibri Light"/>
            </a:endParaRPr>
          </a:p>
        </p:txBody>
      </p:sp>
    </p:spTree>
    <p:extLst>
      <p:ext uri="{BB962C8B-B14F-4D97-AF65-F5344CB8AC3E}">
        <p14:creationId xmlns:p14="http://schemas.microsoft.com/office/powerpoint/2010/main" val="25846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42748" y="1133153"/>
            <a:ext cx="7061371" cy="3662541"/>
          </a:xfrm>
          <a:prstGeom prst="rect">
            <a:avLst/>
          </a:prstGeom>
          <a:noFill/>
        </p:spPr>
        <p:txBody>
          <a:bodyPr wrap="square" rtlCol="0">
            <a:spAutoFit/>
          </a:bodyPr>
          <a:lstStyle/>
          <a:p>
            <a:endParaRPr lang="en-US" sz="3200" dirty="0" smtClean="0">
              <a:solidFill>
                <a:schemeClr val="bg1"/>
              </a:solidFill>
              <a:latin typeface="Calibri Light"/>
              <a:cs typeface="Calibri Light"/>
            </a:endParaRPr>
          </a:p>
          <a:p>
            <a:endParaRPr lang="en-US" sz="3200" dirty="0">
              <a:solidFill>
                <a:schemeClr val="bg1"/>
              </a:solidFill>
              <a:latin typeface="Calibri Light"/>
              <a:cs typeface="Calibri Light"/>
            </a:endParaRPr>
          </a:p>
          <a:p>
            <a:endParaRPr lang="en-US" sz="3200" dirty="0" smtClean="0">
              <a:solidFill>
                <a:schemeClr val="bg1"/>
              </a:solidFill>
              <a:latin typeface="Calibri Light"/>
              <a:cs typeface="Calibri Light"/>
            </a:endParaRPr>
          </a:p>
          <a:p>
            <a:endParaRPr lang="en-US" sz="3200" dirty="0">
              <a:solidFill>
                <a:schemeClr val="bg1"/>
              </a:solidFill>
              <a:latin typeface="Calibri Light"/>
              <a:cs typeface="Calibri Light"/>
            </a:endParaRPr>
          </a:p>
          <a:p>
            <a:endParaRPr lang="en-US" sz="3200" dirty="0" smtClean="0">
              <a:solidFill>
                <a:schemeClr val="bg1"/>
              </a:solidFill>
              <a:latin typeface="Calibri Light"/>
              <a:cs typeface="Calibri Light"/>
            </a:endParaRPr>
          </a:p>
          <a:p>
            <a:endParaRPr lang="en-US" sz="3200" dirty="0">
              <a:solidFill>
                <a:schemeClr val="bg1"/>
              </a:solidFill>
              <a:latin typeface="Calibri Light"/>
              <a:cs typeface="Calibri Light"/>
            </a:endParaRPr>
          </a:p>
          <a:p>
            <a:r>
              <a:rPr lang="en-US" sz="4000" dirty="0" smtClean="0">
                <a:solidFill>
                  <a:schemeClr val="bg1"/>
                </a:solidFill>
                <a:latin typeface="Calibri Light"/>
                <a:cs typeface="Calibri Light"/>
              </a:rPr>
              <a:t>THANK YOU</a:t>
            </a:r>
          </a:p>
        </p:txBody>
      </p:sp>
      <p:pic>
        <p:nvPicPr>
          <p:cNvPr id="10" name="Picture 9" descr="Lumen-OnDark.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2462" y="5070556"/>
            <a:ext cx="5359857" cy="1786619"/>
          </a:xfrm>
          <a:prstGeom prst="rect">
            <a:avLst/>
          </a:prstGeom>
        </p:spPr>
      </p:pic>
      <p:pic>
        <p:nvPicPr>
          <p:cNvPr id="11" name="Picture 10"/>
          <p:cNvPicPr>
            <a:picLocks noChangeAspect="1"/>
          </p:cNvPicPr>
          <p:nvPr/>
        </p:nvPicPr>
        <p:blipFill>
          <a:blip r:embed="rId4"/>
          <a:stretch>
            <a:fillRect/>
          </a:stretch>
        </p:blipFill>
        <p:spPr>
          <a:xfrm>
            <a:off x="6854371" y="688653"/>
            <a:ext cx="1587500" cy="444500"/>
          </a:xfrm>
          <a:prstGeom prst="rect">
            <a:avLst/>
          </a:prstGeom>
        </p:spPr>
      </p:pic>
    </p:spTree>
    <p:extLst>
      <p:ext uri="{BB962C8B-B14F-4D97-AF65-F5344CB8AC3E}">
        <p14:creationId xmlns:p14="http://schemas.microsoft.com/office/powerpoint/2010/main" val="3818213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45887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What is </a:t>
            </a:r>
            <a:r>
              <a:rPr lang="en-US" sz="3400" dirty="0" err="1" smtClean="0">
                <a:solidFill>
                  <a:schemeClr val="bg1"/>
                </a:solidFill>
                <a:latin typeface="Calibri Light"/>
                <a:cs typeface="Calibri Light"/>
              </a:rPr>
              <a:t>Waymaker</a:t>
            </a:r>
            <a:r>
              <a:rPr lang="en-US" sz="3400" dirty="0" smtClean="0">
                <a:solidFill>
                  <a:schemeClr val="bg1"/>
                </a:solidFill>
                <a:latin typeface="Calibri Light"/>
                <a:cs typeface="Calibri Light"/>
              </a:rPr>
              <a:t>?</a:t>
            </a:r>
            <a:endParaRPr lang="en-US" sz="3400" dirty="0">
              <a:solidFill>
                <a:schemeClr val="bg1"/>
              </a:solidFill>
              <a:latin typeface="Calibri Light"/>
              <a:cs typeface="Calibri Light"/>
            </a:endParaRPr>
          </a:p>
        </p:txBody>
      </p:sp>
      <p:sp>
        <p:nvSpPr>
          <p:cNvPr id="14" name="TextBox 13"/>
          <p:cNvSpPr txBox="1"/>
          <p:nvPr/>
        </p:nvSpPr>
        <p:spPr>
          <a:xfrm>
            <a:off x="355600" y="2410463"/>
            <a:ext cx="4267200" cy="2985433"/>
          </a:xfrm>
          <a:prstGeom prst="rect">
            <a:avLst/>
          </a:prstGeom>
          <a:noFill/>
        </p:spPr>
        <p:txBody>
          <a:bodyPr wrap="square" rtlCol="0">
            <a:spAutoFit/>
          </a:bodyPr>
          <a:lstStyle/>
          <a:p>
            <a:r>
              <a:rPr lang="en-US" sz="2400" b="1" dirty="0" smtClean="0">
                <a:solidFill>
                  <a:srgbClr val="000000"/>
                </a:solidFill>
                <a:latin typeface="Calibri Light"/>
                <a:cs typeface="Calibri Light"/>
              </a:rPr>
              <a:t>For Students: </a:t>
            </a:r>
          </a:p>
          <a:p>
            <a:r>
              <a:rPr lang="en-US" sz="2000" dirty="0" smtClean="0">
                <a:solidFill>
                  <a:srgbClr val="000000"/>
                </a:solidFill>
                <a:latin typeface="Calibri Light"/>
                <a:cs typeface="Calibri Light"/>
              </a:rPr>
              <a:t>The best available curated OER wrapped in metacognitive supports to guide them towards mastery</a:t>
            </a:r>
          </a:p>
          <a:p>
            <a:endParaRPr lang="en-US" sz="2000" dirty="0" smtClean="0">
              <a:solidFill>
                <a:srgbClr val="000000"/>
              </a:solidFill>
              <a:latin typeface="Calibri Light"/>
              <a:cs typeface="Calibri Light"/>
            </a:endParaRPr>
          </a:p>
          <a:p>
            <a:r>
              <a:rPr lang="en-US" sz="2400" b="1" dirty="0" smtClean="0">
                <a:solidFill>
                  <a:srgbClr val="000000"/>
                </a:solidFill>
                <a:latin typeface="Calibri Light"/>
                <a:cs typeface="Calibri Light"/>
              </a:rPr>
              <a:t>For Faculty: </a:t>
            </a:r>
          </a:p>
          <a:p>
            <a:r>
              <a:rPr lang="en-US" sz="2000" dirty="0" smtClean="0">
                <a:solidFill>
                  <a:srgbClr val="000000"/>
                </a:solidFill>
                <a:latin typeface="Calibri Light"/>
                <a:cs typeface="Calibri Light"/>
              </a:rPr>
              <a:t>Recommendations and messaging tools to rapidly identify and help students who need support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9419" y="2387600"/>
            <a:ext cx="3821737" cy="2908300"/>
          </a:xfrm>
          <a:prstGeom prst="rect">
            <a:avLst/>
          </a:prstGeom>
        </p:spPr>
      </p:pic>
    </p:spTree>
    <p:extLst>
      <p:ext uri="{BB962C8B-B14F-4D97-AF65-F5344CB8AC3E}">
        <p14:creationId xmlns:p14="http://schemas.microsoft.com/office/powerpoint/2010/main" val="1687361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041148" y="1349053"/>
            <a:ext cx="7061371" cy="3477875"/>
          </a:xfrm>
          <a:prstGeom prst="rect">
            <a:avLst/>
          </a:prstGeom>
          <a:noFill/>
        </p:spPr>
        <p:txBody>
          <a:bodyPr wrap="square" rtlCol="0">
            <a:spAutoFit/>
          </a:bodyPr>
          <a:lstStyle/>
          <a:p>
            <a:pPr algn="ctr"/>
            <a:endParaRPr lang="en-US" sz="4400" dirty="0" smtClean="0">
              <a:solidFill>
                <a:schemeClr val="bg1"/>
              </a:solidFill>
              <a:latin typeface="Calibri Light"/>
              <a:cs typeface="Calibri Light"/>
            </a:endParaRPr>
          </a:p>
          <a:p>
            <a:pPr algn="ctr"/>
            <a:r>
              <a:rPr lang="en-US" sz="4400" dirty="0" err="1" smtClean="0">
                <a:solidFill>
                  <a:schemeClr val="bg1"/>
                </a:solidFill>
                <a:latin typeface="Calibri Light"/>
                <a:cs typeface="Calibri Light"/>
              </a:rPr>
              <a:t>Waymaker</a:t>
            </a:r>
            <a:r>
              <a:rPr lang="en-US" sz="4400" dirty="0" smtClean="0">
                <a:solidFill>
                  <a:schemeClr val="bg1"/>
                </a:solidFill>
                <a:latin typeface="Calibri Light"/>
                <a:cs typeface="Calibri Light"/>
              </a:rPr>
              <a:t> </a:t>
            </a:r>
            <a:r>
              <a:rPr lang="en-US" sz="4400" dirty="0">
                <a:solidFill>
                  <a:schemeClr val="bg1"/>
                </a:solidFill>
                <a:latin typeface="Calibri Light"/>
                <a:cs typeface="Calibri Light"/>
              </a:rPr>
              <a:t>gives students automatic day one access to </a:t>
            </a:r>
            <a:r>
              <a:rPr lang="en-US" sz="4400" dirty="0" smtClean="0">
                <a:solidFill>
                  <a:schemeClr val="bg1"/>
                </a:solidFill>
                <a:latin typeface="Calibri Light"/>
                <a:cs typeface="Calibri Light"/>
              </a:rPr>
              <a:t>OER </a:t>
            </a:r>
            <a:r>
              <a:rPr lang="en-US" sz="4400" dirty="0">
                <a:solidFill>
                  <a:schemeClr val="bg1"/>
                </a:solidFill>
                <a:latin typeface="Calibri Light"/>
                <a:cs typeface="Calibri Light"/>
              </a:rPr>
              <a:t>course content </a:t>
            </a:r>
            <a:br>
              <a:rPr lang="en-US" sz="4400" dirty="0">
                <a:solidFill>
                  <a:schemeClr val="bg1"/>
                </a:solidFill>
                <a:latin typeface="Calibri Light"/>
                <a:cs typeface="Calibri Light"/>
              </a:rPr>
            </a:br>
            <a:r>
              <a:rPr lang="en-US" sz="4400" dirty="0">
                <a:solidFill>
                  <a:schemeClr val="bg1"/>
                </a:solidFill>
                <a:latin typeface="Calibri Light"/>
                <a:cs typeface="Calibri Light"/>
              </a:rPr>
              <a:t>inside the LMS.</a:t>
            </a:r>
          </a:p>
        </p:txBody>
      </p:sp>
    </p:spTree>
    <p:extLst>
      <p:ext uri="{BB962C8B-B14F-4D97-AF65-F5344CB8AC3E}">
        <p14:creationId xmlns:p14="http://schemas.microsoft.com/office/powerpoint/2010/main" val="16903820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 y="139700"/>
            <a:ext cx="9214883" cy="6604000"/>
          </a:xfrm>
          <a:prstGeom prst="rect">
            <a:avLst/>
          </a:prstGeom>
        </p:spPr>
      </p:pic>
    </p:spTree>
    <p:extLst>
      <p:ext uri="{BB962C8B-B14F-4D97-AF65-F5344CB8AC3E}">
        <p14:creationId xmlns:p14="http://schemas.microsoft.com/office/powerpoint/2010/main" val="3520374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972" t="10229" r="1250"/>
          <a:stretch/>
        </p:blipFill>
        <p:spPr>
          <a:xfrm>
            <a:off x="-50800" y="215900"/>
            <a:ext cx="9267372" cy="6354577"/>
          </a:xfrm>
          <a:prstGeom prst="rect">
            <a:avLst/>
          </a:prstGeom>
        </p:spPr>
      </p:pic>
    </p:spTree>
    <p:extLst>
      <p:ext uri="{BB962C8B-B14F-4D97-AF65-F5344CB8AC3E}">
        <p14:creationId xmlns:p14="http://schemas.microsoft.com/office/powerpoint/2010/main" val="3476205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041148" y="1349053"/>
            <a:ext cx="7061371" cy="2800767"/>
          </a:xfrm>
          <a:prstGeom prst="rect">
            <a:avLst/>
          </a:prstGeom>
          <a:noFill/>
        </p:spPr>
        <p:txBody>
          <a:bodyPr wrap="square" rtlCol="0">
            <a:spAutoFit/>
          </a:bodyPr>
          <a:lstStyle/>
          <a:p>
            <a:pPr algn="ctr"/>
            <a:endParaRPr lang="en-US" sz="4400" dirty="0" smtClean="0">
              <a:solidFill>
                <a:srgbClr val="FFFFFF"/>
              </a:solidFill>
              <a:latin typeface="Calibri Light"/>
              <a:cs typeface="Calibri Light"/>
            </a:endParaRPr>
          </a:p>
          <a:p>
            <a:pPr algn="ctr"/>
            <a:r>
              <a:rPr lang="en-US" sz="4400" dirty="0" err="1">
                <a:solidFill>
                  <a:srgbClr val="FFFFFF"/>
                </a:solidFill>
                <a:latin typeface="Calibri Light"/>
                <a:cs typeface="Calibri Light"/>
              </a:rPr>
              <a:t>Waymaker</a:t>
            </a:r>
            <a:r>
              <a:rPr lang="en-US" sz="4400" dirty="0">
                <a:solidFill>
                  <a:srgbClr val="FFFFFF"/>
                </a:solidFill>
                <a:latin typeface="Calibri Light"/>
                <a:cs typeface="Calibri Light"/>
              </a:rPr>
              <a:t> provides students with great OER content in a personalized study plan. </a:t>
            </a:r>
          </a:p>
        </p:txBody>
      </p:sp>
    </p:spTree>
    <p:extLst>
      <p:ext uri="{BB962C8B-B14F-4D97-AF65-F5344CB8AC3E}">
        <p14:creationId xmlns:p14="http://schemas.microsoft.com/office/powerpoint/2010/main" val="6778446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1" y="165100"/>
            <a:ext cx="9043078" cy="6248400"/>
          </a:xfrm>
          <a:prstGeom prst="rect">
            <a:avLst/>
          </a:prstGeom>
        </p:spPr>
      </p:pic>
    </p:spTree>
    <p:extLst>
      <p:ext uri="{BB962C8B-B14F-4D97-AF65-F5344CB8AC3E}">
        <p14:creationId xmlns:p14="http://schemas.microsoft.com/office/powerpoint/2010/main" val="32921294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55449" y="1374453"/>
            <a:ext cx="6807452" cy="3477875"/>
          </a:xfrm>
          <a:prstGeom prst="rect">
            <a:avLst/>
          </a:prstGeom>
          <a:noFill/>
        </p:spPr>
        <p:txBody>
          <a:bodyPr wrap="square" rtlCol="0">
            <a:spAutoFit/>
          </a:bodyPr>
          <a:lstStyle/>
          <a:p>
            <a:pPr algn="ctr"/>
            <a:endParaRPr lang="en-US" sz="4400" dirty="0" smtClean="0">
              <a:solidFill>
                <a:srgbClr val="FFFFFF"/>
              </a:solidFill>
              <a:latin typeface="Calibri Light"/>
              <a:cs typeface="Calibri Light"/>
            </a:endParaRPr>
          </a:p>
          <a:p>
            <a:pPr algn="ctr"/>
            <a:r>
              <a:rPr lang="en-US" sz="4400" dirty="0" err="1">
                <a:solidFill>
                  <a:srgbClr val="FFFFFF"/>
                </a:solidFill>
                <a:latin typeface="Calibri Light"/>
                <a:cs typeface="Calibri Light"/>
              </a:rPr>
              <a:t>Waymaker</a:t>
            </a:r>
            <a:r>
              <a:rPr lang="en-US" sz="4400" dirty="0">
                <a:solidFill>
                  <a:srgbClr val="FFFFFF"/>
                </a:solidFill>
                <a:latin typeface="Calibri Light"/>
                <a:cs typeface="Calibri Light"/>
              </a:rPr>
              <a:t> increases communication and individualized connection with students.</a:t>
            </a:r>
          </a:p>
        </p:txBody>
      </p:sp>
    </p:spTree>
    <p:extLst>
      <p:ext uri="{BB962C8B-B14F-4D97-AF65-F5344CB8AC3E}">
        <p14:creationId xmlns:p14="http://schemas.microsoft.com/office/powerpoint/2010/main" val="17779284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50545</TotalTime>
  <Words>1396</Words>
  <Application>Microsoft Macintosh PowerPoint</Application>
  <PresentationFormat>On-screen Show (4:3)</PresentationFormat>
  <Paragraphs>230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Why OER? </vt:lpstr>
      <vt:lpstr>What is Waymaker?</vt:lpstr>
      <vt:lpstr>Adopt</vt:lpstr>
      <vt:lpstr>Adopt</vt:lpstr>
      <vt:lpstr>Adopt</vt:lpstr>
      <vt:lpstr>Adopt</vt:lpstr>
      <vt:lpstr>Adopt</vt:lpstr>
      <vt:lpstr>Adopt</vt:lpstr>
      <vt:lpstr>Recommended Message: Offer Help</vt:lpstr>
      <vt:lpstr>Automated Message: Study Tips</vt:lpstr>
      <vt:lpstr>Adopt</vt:lpstr>
      <vt:lpstr>Automated Message: Well done!</vt:lpstr>
      <vt:lpstr>Adopt</vt:lpstr>
      <vt:lpstr>Learning Data: Waymaker Efficacy</vt:lpstr>
      <vt:lpstr>Learning Data: Waymaker Efficacy</vt:lpstr>
      <vt:lpstr>Adopt</vt:lpstr>
      <vt:lpstr>Blackboard LMS</vt:lpstr>
      <vt:lpstr>Canvas LMS</vt:lpstr>
      <vt:lpstr>D2L Brightspace</vt:lpstr>
      <vt:lpstr>Waymaker Catalog (21 subjects)</vt:lpstr>
      <vt:lpstr>Lumen Support Fee Pricing</vt:lpstr>
      <vt:lpstr>The Lumen Difference</vt:lpstr>
      <vt:lpstr>Next Steps</vt:lpstr>
      <vt:lpstr>Adopt</vt:lpstr>
    </vt:vector>
  </TitlesOfParts>
  <Company>Lumen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Thanos</dc:creator>
  <cp:lastModifiedBy>Joni Felt</cp:lastModifiedBy>
  <cp:revision>241</cp:revision>
  <dcterms:created xsi:type="dcterms:W3CDTF">2016-08-18T00:42:18Z</dcterms:created>
  <dcterms:modified xsi:type="dcterms:W3CDTF">2017-11-27T07:37:57Z</dcterms:modified>
</cp:coreProperties>
</file>